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8"/>
  </p:notesMasterIdLst>
  <p:handoutMasterIdLst>
    <p:handoutMasterId r:id="rId37"/>
  </p:handoutMasterIdLst>
  <p:sldIdLst>
    <p:sldId id="256" r:id="rId4"/>
    <p:sldId id="751" r:id="rId5"/>
    <p:sldId id="844" r:id="rId6"/>
    <p:sldId id="279" r:id="rId7"/>
    <p:sldId id="759" r:id="rId9"/>
    <p:sldId id="760" r:id="rId10"/>
    <p:sldId id="781" r:id="rId11"/>
    <p:sldId id="1023" r:id="rId12"/>
    <p:sldId id="1024" r:id="rId13"/>
    <p:sldId id="1025" r:id="rId14"/>
    <p:sldId id="968" r:id="rId15"/>
    <p:sldId id="1026" r:id="rId16"/>
    <p:sldId id="1027" r:id="rId17"/>
    <p:sldId id="1028" r:id="rId18"/>
    <p:sldId id="969" r:id="rId19"/>
    <p:sldId id="936" r:id="rId20"/>
    <p:sldId id="1029" r:id="rId21"/>
    <p:sldId id="1030" r:id="rId22"/>
    <p:sldId id="970" r:id="rId23"/>
    <p:sldId id="1031" r:id="rId24"/>
    <p:sldId id="1032" r:id="rId25"/>
    <p:sldId id="1033" r:id="rId26"/>
    <p:sldId id="1034" r:id="rId27"/>
    <p:sldId id="1035" r:id="rId28"/>
    <p:sldId id="1036" r:id="rId29"/>
    <p:sldId id="1037" r:id="rId30"/>
    <p:sldId id="1038" r:id="rId31"/>
    <p:sldId id="971" r:id="rId32"/>
    <p:sldId id="1039" r:id="rId33"/>
    <p:sldId id="1040" r:id="rId34"/>
    <p:sldId id="1041" r:id="rId35"/>
    <p:sldId id="270" r:id="rId36"/>
  </p:sldIdLst>
  <p:sldSz cx="12192000" cy="6858000"/>
  <p:notesSz cx="7103745" cy="10234295"/>
  <p:embeddedFontLst>
    <p:embeddedFont>
      <p:font typeface="黑体" panose="02010609060101010101" charset="-122"/>
      <p:regular r:id="rId42"/>
    </p:embeddedFont>
    <p:embeddedFont>
      <p:font typeface="微软雅黑" panose="020B0503020204020204" charset="-122"/>
      <p:regular r:id="rId43"/>
    </p:embeddedFont>
    <p:embeddedFont>
      <p:font typeface="华文细黑" panose="02010600040101010101" charset="-122"/>
      <p:regular r:id="rId4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F3B96D"/>
    <a:srgbClr val="5A84AF"/>
    <a:srgbClr val="DAE3F3"/>
    <a:srgbClr val="8EC0B9"/>
    <a:srgbClr val="CCCC9F"/>
    <a:srgbClr val="DB4105"/>
    <a:srgbClr val="E4EDF4"/>
    <a:srgbClr val="7A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271"/>
        <p:guide pos="38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font" Target="fonts/font3.fntdata"/><Relationship Id="rId43" Type="http://schemas.openxmlformats.org/officeDocument/2006/relationships/font" Target="fonts/font2.fntdata"/><Relationship Id="rId42" Type="http://schemas.openxmlformats.org/officeDocument/2006/relationships/font" Target="fonts/font1.fntdata"/><Relationship Id="rId41" Type="http://schemas.openxmlformats.org/officeDocument/2006/relationships/commentAuthors" Target="commentAuthors.xml"/><Relationship Id="rId40" Type="http://schemas.openxmlformats.org/officeDocument/2006/relationships/tableStyles" Target="tableStyles.xml"/><Relationship Id="rId4" Type="http://schemas.openxmlformats.org/officeDocument/2006/relationships/slide" Target="slides/slide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tags" Target="../tags/tag1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3" Type="http://schemas.openxmlformats.org/officeDocument/2006/relationships/slideLayout" Target="../slideLayouts/slideLayout14.xml"/><Relationship Id="rId22" Type="http://schemas.openxmlformats.org/officeDocument/2006/relationships/tags" Target="../tags/tag34.xml"/><Relationship Id="rId21" Type="http://schemas.openxmlformats.org/officeDocument/2006/relationships/tags" Target="../tags/tag33.xml"/><Relationship Id="rId20" Type="http://schemas.openxmlformats.org/officeDocument/2006/relationships/tags" Target="../tags/tag32.xml"/><Relationship Id="rId2" Type="http://schemas.openxmlformats.org/officeDocument/2006/relationships/tags" Target="../tags/tag14.xml"/><Relationship Id="rId19" Type="http://schemas.openxmlformats.org/officeDocument/2006/relationships/tags" Target="../tags/tag31.xml"/><Relationship Id="rId18" Type="http://schemas.openxmlformats.org/officeDocument/2006/relationships/tags" Target="../tags/tag30.xml"/><Relationship Id="rId17" Type="http://schemas.openxmlformats.org/officeDocument/2006/relationships/tags" Target="../tags/tag29.xml"/><Relationship Id="rId16" Type="http://schemas.openxmlformats.org/officeDocument/2006/relationships/tags" Target="../tags/tag28.xml"/><Relationship Id="rId15" Type="http://schemas.openxmlformats.org/officeDocument/2006/relationships/tags" Target="../tags/tag27.xml"/><Relationship Id="rId14" Type="http://schemas.openxmlformats.org/officeDocument/2006/relationships/tags" Target="../tags/tag26.xml"/><Relationship Id="rId13" Type="http://schemas.openxmlformats.org/officeDocument/2006/relationships/tags" Target="../tags/tag25.xml"/><Relationship Id="rId12" Type="http://schemas.openxmlformats.org/officeDocument/2006/relationships/tags" Target="../tags/tag2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6.xml"/><Relationship Id="rId1" Type="http://schemas.openxmlformats.org/officeDocument/2006/relationships/tags" Target="../tags/tag3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8.xml"/><Relationship Id="rId1" Type="http://schemas.openxmlformats.org/officeDocument/2006/relationships/tags" Target="../tags/tag3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0.xml"/><Relationship Id="rId1" Type="http://schemas.openxmlformats.org/officeDocument/2006/relationships/tags" Target="../tags/tag3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2.xml"/><Relationship Id="rId1" Type="http://schemas.openxmlformats.org/officeDocument/2006/relationships/tags" Target="../tags/tag4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4.xml"/><Relationship Id="rId1" Type="http://schemas.openxmlformats.org/officeDocument/2006/relationships/tags" Target="../tags/tag4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6.xml"/><Relationship Id="rId1" Type="http://schemas.openxmlformats.org/officeDocument/2006/relationships/tags" Target="../tags/tag45.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8.xml"/><Relationship Id="rId1" Type="http://schemas.openxmlformats.org/officeDocument/2006/relationships/tags" Target="../tags/tag4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0.xml"/><Relationship Id="rId1" Type="http://schemas.openxmlformats.org/officeDocument/2006/relationships/tags" Target="../tags/tag4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2.xml"/><Relationship Id="rId1" Type="http://schemas.openxmlformats.org/officeDocument/2006/relationships/tags" Target="../tags/tag5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4.xml"/><Relationship Id="rId1" Type="http://schemas.openxmlformats.org/officeDocument/2006/relationships/tags" Target="../tags/tag53.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6.xml"/><Relationship Id="rId1" Type="http://schemas.openxmlformats.org/officeDocument/2006/relationships/tags" Target="../tags/tag55.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8.xml"/><Relationship Id="rId1" Type="http://schemas.openxmlformats.org/officeDocument/2006/relationships/tags" Target="../tags/tag5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0.xml"/><Relationship Id="rId1" Type="http://schemas.openxmlformats.org/officeDocument/2006/relationships/tags" Target="../tags/tag59.xml"/></Relationships>
</file>

<file path=ppt/slides/_rels/slide26.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6" Type="http://schemas.openxmlformats.org/officeDocument/2006/relationships/slideLayout" Target="../slideLayouts/slideLayout14.xml"/><Relationship Id="rId35" Type="http://schemas.openxmlformats.org/officeDocument/2006/relationships/tags" Target="../tags/tag95.xml"/><Relationship Id="rId34" Type="http://schemas.openxmlformats.org/officeDocument/2006/relationships/tags" Target="../tags/tag94.xml"/><Relationship Id="rId33" Type="http://schemas.openxmlformats.org/officeDocument/2006/relationships/tags" Target="../tags/tag93.xml"/><Relationship Id="rId32" Type="http://schemas.openxmlformats.org/officeDocument/2006/relationships/tags" Target="../tags/tag92.xml"/><Relationship Id="rId31" Type="http://schemas.openxmlformats.org/officeDocument/2006/relationships/tags" Target="../tags/tag91.xml"/><Relationship Id="rId30" Type="http://schemas.openxmlformats.org/officeDocument/2006/relationships/tags" Target="../tags/tag90.xml"/><Relationship Id="rId3" Type="http://schemas.openxmlformats.org/officeDocument/2006/relationships/tags" Target="../tags/tag63.xml"/><Relationship Id="rId29" Type="http://schemas.openxmlformats.org/officeDocument/2006/relationships/tags" Target="../tags/tag89.xml"/><Relationship Id="rId28" Type="http://schemas.openxmlformats.org/officeDocument/2006/relationships/tags" Target="../tags/tag88.xml"/><Relationship Id="rId27" Type="http://schemas.openxmlformats.org/officeDocument/2006/relationships/tags" Target="../tags/tag87.xml"/><Relationship Id="rId26" Type="http://schemas.openxmlformats.org/officeDocument/2006/relationships/tags" Target="../tags/tag86.xml"/><Relationship Id="rId25" Type="http://schemas.openxmlformats.org/officeDocument/2006/relationships/tags" Target="../tags/tag85.xml"/><Relationship Id="rId24" Type="http://schemas.openxmlformats.org/officeDocument/2006/relationships/tags" Target="../tags/tag84.xml"/><Relationship Id="rId23" Type="http://schemas.openxmlformats.org/officeDocument/2006/relationships/tags" Target="../tags/tag83.xml"/><Relationship Id="rId22" Type="http://schemas.openxmlformats.org/officeDocument/2006/relationships/tags" Target="../tags/tag82.xml"/><Relationship Id="rId21" Type="http://schemas.openxmlformats.org/officeDocument/2006/relationships/tags" Target="../tags/tag81.xml"/><Relationship Id="rId20" Type="http://schemas.openxmlformats.org/officeDocument/2006/relationships/tags" Target="../tags/tag80.xml"/><Relationship Id="rId2" Type="http://schemas.openxmlformats.org/officeDocument/2006/relationships/tags" Target="../tags/tag62.xml"/><Relationship Id="rId19" Type="http://schemas.openxmlformats.org/officeDocument/2006/relationships/tags" Target="../tags/tag79.xml"/><Relationship Id="rId18" Type="http://schemas.openxmlformats.org/officeDocument/2006/relationships/tags" Target="../tags/tag78.xml"/><Relationship Id="rId17" Type="http://schemas.openxmlformats.org/officeDocument/2006/relationships/tags" Target="../tags/tag77.xml"/><Relationship Id="rId16" Type="http://schemas.openxmlformats.org/officeDocument/2006/relationships/tags" Target="../tags/tag76.xml"/><Relationship Id="rId15" Type="http://schemas.openxmlformats.org/officeDocument/2006/relationships/tags" Target="../tags/tag75.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tags" Target="../tags/tag61.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7.xml"/><Relationship Id="rId1" Type="http://schemas.openxmlformats.org/officeDocument/2006/relationships/tags" Target="../tags/tag9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9.xml"/><Relationship Id="rId1" Type="http://schemas.openxmlformats.org/officeDocument/2006/relationships/tags" Target="../tags/tag9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01.xml"/><Relationship Id="rId1" Type="http://schemas.openxmlformats.org/officeDocument/2006/relationships/tags" Target="../tags/tag10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5.png"/><Relationship Id="rId2" Type="http://schemas.openxmlformats.org/officeDocument/2006/relationships/tags" Target="../tags/tag103.xml"/><Relationship Id="rId1" Type="http://schemas.openxmlformats.org/officeDocument/2006/relationships/tags" Target="../tags/tag102.xml"/></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6.png"/><Relationship Id="rId2" Type="http://schemas.openxmlformats.org/officeDocument/2006/relationships/tags" Target="../tags/tag105.xml"/><Relationship Id="rId1" Type="http://schemas.openxmlformats.org/officeDocument/2006/relationships/tags" Target="../tags/tag10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1.png"/><Relationship Id="rId2" Type="http://schemas.openxmlformats.org/officeDocument/2006/relationships/tags" Target="../tags/tag6.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2.png"/><Relationship Id="rId2" Type="http://schemas.openxmlformats.org/officeDocument/2006/relationships/tags" Target="../tags/tag8.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3.png"/><Relationship Id="rId2" Type="http://schemas.openxmlformats.org/officeDocument/2006/relationships/tags" Target="../tags/tag10.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护理学基础</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09065"/>
            <a:ext cx="10870565" cy="456438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一、医疗和护理文件的重要性</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205230" y="1776095"/>
            <a:ext cx="590042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（四）提供法律依据</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医疗护理记录是具有法律效应的文件，是法律所认可的证据。其内容反映了患者在住院期间接受治疗与护理的具体情形，在法律上作为医疗纠纷、人身伤害、保险索赔、犯罪刑事案件及遗嘱查验的证明。凡涉及以上诉讼案件，调查处理时都要将病案、护理记录作为依据加以判断。因此，只有认真对待各项记录的书写，对患者住院期间的病情、治疗、护理做好及时、完整、准确的记录，才能为法律提供有效的依据并保护医务人员自身的合法权益。</a:t>
            </a:r>
            <a:endParaRPr lang="zh-CN" altLang="en-US"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3"/>
          <a:stretch>
            <a:fillRect/>
          </a:stretch>
        </p:blipFill>
        <p:spPr>
          <a:xfrm>
            <a:off x="7804785" y="2136775"/>
            <a:ext cx="3041650" cy="34702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3" name="组合 102"/>
          <p:cNvGrpSpPr/>
          <p:nvPr/>
        </p:nvGrpSpPr>
        <p:grpSpPr>
          <a:xfrm>
            <a:off x="2273300" y="2658745"/>
            <a:ext cx="7527925" cy="3105150"/>
            <a:chOff x="1814" y="3684"/>
            <a:chExt cx="13438" cy="5646"/>
          </a:xfrm>
        </p:grpSpPr>
        <p:sp>
          <p:nvSpPr>
            <p:cNvPr id="104" name="任意多边形 21"/>
            <p:cNvSpPr/>
            <p:nvPr>
              <p:custDataLst>
                <p:tags r:id="rId1"/>
              </p:custDataLst>
            </p:nvPr>
          </p:nvSpPr>
          <p:spPr>
            <a:xfrm>
              <a:off x="1814"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FFCC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499" name="任意多边形 25"/>
            <p:cNvSpPr/>
            <p:nvPr>
              <p:custDataLst>
                <p:tags r:id="rId2"/>
              </p:custDataLst>
            </p:nvPr>
          </p:nvSpPr>
          <p:spPr>
            <a:xfrm>
              <a:off x="1814"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2F75B4"/>
            </a:solidFill>
            <a:ln w="9525">
              <a:noFill/>
            </a:ln>
          </p:spPr>
          <p:txBody>
            <a:bodyPr/>
            <a:p>
              <a:endParaRPr lang="zh-CN" altLang="en-US"/>
            </a:p>
          </p:txBody>
        </p:sp>
        <p:sp>
          <p:nvSpPr>
            <p:cNvPr id="106" name="文本框 105"/>
            <p:cNvSpPr txBox="1"/>
            <p:nvPr>
              <p:custDataLst>
                <p:tags r:id="rId3"/>
              </p:custDataLst>
            </p:nvPr>
          </p:nvSpPr>
          <p:spPr>
            <a:xfrm>
              <a:off x="2234" y="4604"/>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及时</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07" name="任意多边形 30"/>
            <p:cNvSpPr/>
            <p:nvPr>
              <p:custDataLst>
                <p:tags r:id="rId4"/>
              </p:custDataLst>
            </p:nvPr>
          </p:nvSpPr>
          <p:spPr>
            <a:xfrm>
              <a:off x="6616"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DECC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2" name="任意多边形 31"/>
            <p:cNvSpPr/>
            <p:nvPr>
              <p:custDataLst>
                <p:tags r:id="rId5"/>
              </p:custDataLst>
            </p:nvPr>
          </p:nvSpPr>
          <p:spPr>
            <a:xfrm>
              <a:off x="6616"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A7D6"/>
            </a:solidFill>
            <a:ln w="9525">
              <a:noFill/>
            </a:ln>
          </p:spPr>
          <p:txBody>
            <a:bodyPr/>
            <a:p>
              <a:endParaRPr lang="zh-CN" altLang="en-US"/>
            </a:p>
          </p:txBody>
        </p:sp>
        <p:sp>
          <p:nvSpPr>
            <p:cNvPr id="109" name="文本框 108"/>
            <p:cNvSpPr txBox="1"/>
            <p:nvPr>
              <p:custDataLst>
                <p:tags r:id="rId6"/>
              </p:custDataLst>
            </p:nvPr>
          </p:nvSpPr>
          <p:spPr>
            <a:xfrm>
              <a:off x="7036" y="457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准确</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0" name="任意多边形 33"/>
            <p:cNvSpPr/>
            <p:nvPr>
              <p:custDataLst>
                <p:tags r:id="rId7"/>
              </p:custDataLst>
            </p:nvPr>
          </p:nvSpPr>
          <p:spPr>
            <a:xfrm>
              <a:off x="11418"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A0BB0C"/>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5" name="任意多边形 34"/>
            <p:cNvSpPr/>
            <p:nvPr>
              <p:custDataLst>
                <p:tags r:id="rId8"/>
              </p:custDataLst>
            </p:nvPr>
          </p:nvSpPr>
          <p:spPr>
            <a:xfrm>
              <a:off x="11418"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1"/>
            </a:solidFill>
            <a:ln w="9525">
              <a:noFill/>
            </a:ln>
          </p:spPr>
          <p:txBody>
            <a:bodyPr/>
            <a:p>
              <a:endParaRPr lang="zh-CN" altLang="en-US"/>
            </a:p>
          </p:txBody>
        </p:sp>
        <p:sp>
          <p:nvSpPr>
            <p:cNvPr id="112" name="文本框 111"/>
            <p:cNvSpPr txBox="1"/>
            <p:nvPr>
              <p:custDataLst>
                <p:tags r:id="rId9"/>
              </p:custDataLst>
            </p:nvPr>
          </p:nvSpPr>
          <p:spPr>
            <a:xfrm>
              <a:off x="11846" y="4587"/>
              <a:ext cx="2982"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完整</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3" name="任意多边形 36"/>
            <p:cNvSpPr/>
            <p:nvPr>
              <p:custDataLst>
                <p:tags r:id="rId10"/>
              </p:custDataLst>
            </p:nvPr>
          </p:nvSpPr>
          <p:spPr>
            <a:xfrm>
              <a:off x="4215"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689626"/>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06508" name="任意多边形 37"/>
            <p:cNvSpPr/>
            <p:nvPr>
              <p:custDataLst>
                <p:tags r:id="rId11"/>
              </p:custDataLst>
            </p:nvPr>
          </p:nvSpPr>
          <p:spPr>
            <a:xfrm>
              <a:off x="4215" y="731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70C0"/>
            </a:solidFill>
            <a:ln w="9525">
              <a:noFill/>
            </a:ln>
          </p:spPr>
          <p:txBody>
            <a:bodyPr/>
            <a:p>
              <a:endParaRPr lang="zh-CN" altLang="en-US"/>
            </a:p>
          </p:txBody>
        </p:sp>
        <p:sp>
          <p:nvSpPr>
            <p:cNvPr id="115" name="文本框 114"/>
            <p:cNvSpPr txBox="1"/>
            <p:nvPr>
              <p:custDataLst>
                <p:tags r:id="rId12"/>
              </p:custDataLst>
            </p:nvPr>
          </p:nvSpPr>
          <p:spPr>
            <a:xfrm>
              <a:off x="4635"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简要</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16" name="任意多边形 39"/>
            <p:cNvSpPr/>
            <p:nvPr>
              <p:custDataLst>
                <p:tags r:id="rId13"/>
              </p:custDataLst>
            </p:nvPr>
          </p:nvSpPr>
          <p:spPr>
            <a:xfrm>
              <a:off x="9017"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44750F"/>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17" name="任意多边形 40"/>
            <p:cNvSpPr/>
            <p:nvPr>
              <p:custDataLst>
                <p:tags r:id="rId14"/>
              </p:custDataLst>
            </p:nvPr>
          </p:nvSpPr>
          <p:spPr>
            <a:xfrm>
              <a:off x="9017" y="7315"/>
              <a:ext cx="3834" cy="2015"/>
            </a:xfrm>
            <a:custGeom>
              <a:avLst/>
              <a:gdLst>
                <a:gd name="connsiteX0" fmla="*/ 908048 w 1993900"/>
                <a:gd name="connsiteY0" fmla="*/ 0 h 1047750"/>
                <a:gd name="connsiteX1" fmla="*/ 1849499 w 1993900"/>
                <a:gd name="connsiteY1" fmla="*/ 0 h 1047750"/>
                <a:gd name="connsiteX2" fmla="*/ 1993900 w 1993900"/>
                <a:gd name="connsiteY2" fmla="*/ 144401 h 1047750"/>
                <a:gd name="connsiteX3" fmla="*/ 1993900 w 1993900"/>
                <a:gd name="connsiteY3" fmla="*/ 903349 h 1047750"/>
                <a:gd name="connsiteX4" fmla="*/ 1849499 w 1993900"/>
                <a:gd name="connsiteY4" fmla="*/ 1047750 h 1047750"/>
                <a:gd name="connsiteX5" fmla="*/ 144401 w 1993900"/>
                <a:gd name="connsiteY5" fmla="*/ 1047750 h 1047750"/>
                <a:gd name="connsiteX6" fmla="*/ 0 w 1993900"/>
                <a:gd name="connsiteY6" fmla="*/ 903349 h 1047750"/>
                <a:gd name="connsiteX7" fmla="*/ 0 w 1993900"/>
                <a:gd name="connsiteY7" fmla="*/ 239711 h 1047750"/>
                <a:gd name="connsiteX8" fmla="*/ 115888 w 1993900"/>
                <a:gd name="connsiteY8" fmla="*/ 123823 h 1047750"/>
                <a:gd name="connsiteX9" fmla="*/ 784225 w 1993900"/>
                <a:gd name="connsiteY9" fmla="*/ 123823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3">
                <a:lumMod val="75000"/>
              </a:schemeClr>
            </a:solidFill>
          </p:spPr>
          <p:txBody>
            <a:bodyPr rot="0" spcFirstLastPara="0" vertOverflow="overflow" horzOverflow="overflow" vert="horz" wrap="square" lIns="91440" tIns="216000" rIns="91440" bIns="45720" numCol="1" spcCol="0" rtlCol="0" fromWordArt="0" anchor="ctr" anchorCtr="0" forceAA="0" compatLnSpc="1">
              <a:normAutofit/>
            </a:bodyPr>
            <a:p>
              <a:pPr algn="ctr" fontAlgn="base">
                <a:lnSpc>
                  <a:spcPct val="130000"/>
                </a:lnSpc>
              </a:pPr>
              <a:endParaRPr lang="zh-CN" altLang="en-US" strike="noStrike" noProof="1" dirty="0">
                <a:solidFill>
                  <a:sysClr val="window" lastClr="FFFFFF"/>
                </a:solidFill>
                <a:latin typeface="微软雅黑" panose="020B0503020204020204" charset="-122"/>
                <a:ea typeface="微软雅黑" panose="020B0503020204020204" charset="-122"/>
                <a:sym typeface="Arial" panose="020B0604020202020204" pitchFamily="34" charset="0"/>
              </a:endParaRPr>
            </a:p>
          </p:txBody>
        </p:sp>
        <p:sp>
          <p:nvSpPr>
            <p:cNvPr id="118" name="文本框 117"/>
            <p:cNvSpPr txBox="1"/>
            <p:nvPr>
              <p:custDataLst>
                <p:tags r:id="rId15"/>
              </p:custDataLst>
            </p:nvPr>
          </p:nvSpPr>
          <p:spPr>
            <a:xfrm>
              <a:off x="9438"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charset="-122"/>
                  <a:ea typeface="微软雅黑" panose="020B0503020204020204" charset="-122"/>
                  <a:cs typeface="+mn-cs"/>
                </a:rPr>
                <a:t>规范</a:t>
              </a:r>
              <a:endParaRPr lang="zh-CN" altLang="en-US" sz="1600" spc="200" noProof="1">
                <a:solidFill>
                  <a:sysClr val="window" lastClr="FFFFFF"/>
                </a:solidFill>
                <a:latin typeface="微软雅黑" panose="020B0503020204020204" charset="-122"/>
                <a:ea typeface="微软雅黑" panose="020B0503020204020204" charset="-122"/>
                <a:cs typeface="+mn-cs"/>
              </a:endParaRPr>
            </a:p>
          </p:txBody>
        </p:sp>
        <p:sp>
          <p:nvSpPr>
            <p:cNvPr id="106513" name="文本框 118"/>
            <p:cNvSpPr txBox="1"/>
            <p:nvPr>
              <p:custDataLst>
                <p:tags r:id="rId16"/>
              </p:custDataLst>
            </p:nvPr>
          </p:nvSpPr>
          <p:spPr>
            <a:xfrm>
              <a:off x="11418"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03</a:t>
              </a:r>
              <a:endParaRPr lang="en-US" altLang="zh-CN" dirty="0">
                <a:solidFill>
                  <a:srgbClr val="404040"/>
                </a:solidFill>
                <a:latin typeface="微软雅黑" panose="020B0503020204020204" charset="-122"/>
                <a:ea typeface="微软雅黑" panose="020B0503020204020204" charset="-122"/>
              </a:endParaRPr>
            </a:p>
          </p:txBody>
        </p:sp>
        <p:sp>
          <p:nvSpPr>
            <p:cNvPr id="106514" name="文本框 119"/>
            <p:cNvSpPr txBox="1"/>
            <p:nvPr>
              <p:custDataLst>
                <p:tags r:id="rId17"/>
              </p:custDataLst>
            </p:nvPr>
          </p:nvSpPr>
          <p:spPr>
            <a:xfrm>
              <a:off x="4215"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04</a:t>
              </a:r>
              <a:endParaRPr lang="en-US" altLang="zh-CN" dirty="0">
                <a:solidFill>
                  <a:srgbClr val="404040"/>
                </a:solidFill>
                <a:latin typeface="Arial" panose="020B0604020202020204" pitchFamily="34" charset="0"/>
              </a:endParaRPr>
            </a:p>
          </p:txBody>
        </p:sp>
        <p:sp>
          <p:nvSpPr>
            <p:cNvPr id="106515" name="文本框 120"/>
            <p:cNvSpPr txBox="1"/>
            <p:nvPr>
              <p:custDataLst>
                <p:tags r:id="rId18"/>
              </p:custDataLst>
            </p:nvPr>
          </p:nvSpPr>
          <p:spPr>
            <a:xfrm>
              <a:off x="9017"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05</a:t>
              </a:r>
              <a:endParaRPr lang="en-US" altLang="zh-CN" dirty="0">
                <a:solidFill>
                  <a:srgbClr val="404040"/>
                </a:solidFill>
                <a:latin typeface="Arial" panose="020B0604020202020204" pitchFamily="34" charset="0"/>
              </a:endParaRPr>
            </a:p>
          </p:txBody>
        </p:sp>
        <p:sp>
          <p:nvSpPr>
            <p:cNvPr id="106516" name="文本框 121"/>
            <p:cNvSpPr txBox="1"/>
            <p:nvPr>
              <p:custDataLst>
                <p:tags r:id="rId19"/>
              </p:custDataLst>
            </p:nvPr>
          </p:nvSpPr>
          <p:spPr>
            <a:xfrm>
              <a:off x="1814"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01</a:t>
              </a:r>
              <a:endParaRPr lang="en-US" altLang="zh-CN" dirty="0">
                <a:solidFill>
                  <a:srgbClr val="404040"/>
                </a:solidFill>
                <a:latin typeface="微软雅黑" panose="020B0503020204020204" charset="-122"/>
                <a:ea typeface="微软雅黑" panose="020B0503020204020204" charset="-122"/>
              </a:endParaRPr>
            </a:p>
          </p:txBody>
        </p:sp>
        <p:sp>
          <p:nvSpPr>
            <p:cNvPr id="106517" name="文本框 122"/>
            <p:cNvSpPr txBox="1"/>
            <p:nvPr>
              <p:custDataLst>
                <p:tags r:id="rId20"/>
              </p:custDataLst>
            </p:nvPr>
          </p:nvSpPr>
          <p:spPr>
            <a:xfrm>
              <a:off x="6616"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charset="-122"/>
                  <a:ea typeface="微软雅黑" panose="020B0503020204020204" charset="-122"/>
                </a:rPr>
                <a:t>02</a:t>
              </a:r>
              <a:endParaRPr lang="en-US" altLang="zh-CN" dirty="0">
                <a:solidFill>
                  <a:srgbClr val="404040"/>
                </a:solidFill>
                <a:latin typeface="微软雅黑" panose="020B0503020204020204" charset="-122"/>
                <a:ea typeface="微软雅黑" panose="020B0503020204020204" charset="-122"/>
              </a:endParaRPr>
            </a:p>
          </p:txBody>
        </p:sp>
      </p:grpSp>
      <p:sp>
        <p:nvSpPr>
          <p:cNvPr id="23" name="Title 6"/>
          <p:cNvSpPr txBox="1"/>
          <p:nvPr>
            <p:custDataLst>
              <p:tags r:id="rId2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二、医疗和护理文件的书写原则</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245235" y="1422400"/>
            <a:ext cx="9622790" cy="922020"/>
          </a:xfrm>
          <a:prstGeom prst="rect">
            <a:avLst/>
          </a:prstGeom>
          <a:noFill/>
        </p:spPr>
        <p:txBody>
          <a:bodyPr wrap="square" rtlCol="0">
            <a:spAutoFit/>
          </a:bodyPr>
          <a:p>
            <a:pPr>
              <a:lnSpc>
                <a:spcPct val="150000"/>
              </a:lnSpc>
            </a:pPr>
            <a:r>
              <a:rPr lang="zh-CN" altLang="en-US">
                <a:latin typeface="微软雅黑" panose="020B0503020204020204" charset="-122"/>
                <a:ea typeface="微软雅黑" panose="020B0503020204020204" charset="-122"/>
              </a:rPr>
              <a:t>护士在医疗与护理文件的记录和管理中必须明确准确记录的重要性，做到认真、细致、负责并遵守专业技术规范。医疗护理文件记录的原则包括：</a:t>
            </a:r>
            <a:endParaRPr lang="zh-CN" altLang="en-US">
              <a:latin typeface="微软雅黑" panose="020B0503020204020204" charset="-122"/>
              <a:ea typeface="微软雅黑" panose="020B0503020204020204" charset="-122"/>
            </a:endParaRPr>
          </a:p>
        </p:txBody>
      </p:sp>
    </p:spTree>
    <p:custDataLst>
      <p:tags r:id="rId2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000" fill="hold">
                                          <p:stCondLst>
                                            <p:cond delay="0"/>
                                          </p:stCondLst>
                                        </p:cTn>
                                        <p:tgtEl>
                                          <p:spTgt spid="103"/>
                                        </p:tgtEl>
                                        <p:attrNameLst>
                                          <p:attrName>style.visibility</p:attrName>
                                        </p:attrNameLst>
                                      </p:cBhvr>
                                      <p:to>
                                        <p:strVal val="visible"/>
                                      </p:to>
                                    </p:set>
                                    <p:anim calcmode="lin" valueType="num">
                                      <p:cBhvr>
                                        <p:cTn id="7" dur="1000" fill="hold"/>
                                        <p:tgtEl>
                                          <p:spTgt spid="103"/>
                                        </p:tgtEl>
                                        <p:attrNameLst>
                                          <p:attrName>ppt_w</p:attrName>
                                        </p:attrNameLst>
                                      </p:cBhvr>
                                      <p:tavLst>
                                        <p:tav tm="0">
                                          <p:val>
                                            <p:fltVal val="0.000000"/>
                                          </p:val>
                                        </p:tav>
                                        <p:tav tm="100000">
                                          <p:val>
                                            <p:strVal val="#ppt_w"/>
                                          </p:val>
                                        </p:tav>
                                      </p:tavLst>
                                    </p:anim>
                                    <p:anim calcmode="lin" valueType="num">
                                      <p:cBhvr>
                                        <p:cTn id="8" dur="1000" fill="hold"/>
                                        <p:tgtEl>
                                          <p:spTgt spid="10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09065"/>
            <a:ext cx="10870565" cy="456438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三、医疗护理文件的管理要求</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368425" y="1567815"/>
            <a:ext cx="9273540" cy="424624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医疗护理文件是医院重要的档案资料之一，是医护人员临床实践的原始记录，对医疗、护理、教学、科研、执法等方面都至关重要，所以无论是在患者住院期间还是出院后均应妥善管理。</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医疗护理文件的管理要求：</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各种医疗护理文件按规定放置，记录和使用后必须放回原处。（2）必须保持医疗与护理文件的清洁、整齐、完整，防止污染、破损、拆散、丢失。（3）患者及家属不得随意翻阅医疗与护理文件，不得擅自将医疗护理文件带出病区；因医疗活动或复印、复制等需要带离病区时，应当由病区指定专人负责携带和保管。（4）护理文件应妥善保存，体温单、医嘱单、特别护理记录单作为病历的一部分随病历放置，患者出院后送病案室长期保存。</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09065"/>
            <a:ext cx="10870565" cy="456438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三、医疗护理文件的管理要求</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459865" y="2066290"/>
            <a:ext cx="9273540"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5）患者本人或其代理人、死亡患者近亲属或其代理人、保险机构有权复印或复制患者的体温单、医嘱单、化验单（检验报告）、医学影像检查资料、特殊检查（治疗）同意书、手术同意书、手术及麻醉记录单、病理报告、护理记录、出院记录以及国务院卫生行政部门规定的其他病历资料。</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6）发生医疗事故纠纷时，应于医患双方同时在场的情况下封存或启封死亡病例讨论记录、疑难病例讨论记录、上级医师查房记录、会诊记录、病程记录、各种检查报告单、医嘱单等，封存的病历资料可以是复印件，封存的病历由医疗机构负责医疗服务质量控制的部门或者专（兼）职人员保管。</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11885"/>
            <a:ext cx="10870565" cy="506222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四、病案排列</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353820" y="1312545"/>
            <a:ext cx="4759960" cy="4661535"/>
          </a:xfrm>
          <a:prstGeom prst="rect">
            <a:avLst/>
          </a:prstGeom>
          <a:solidFill>
            <a:schemeClr val="accent1">
              <a:lumMod val="20000"/>
              <a:lumOff val="80000"/>
            </a:schemeClr>
          </a:solid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 住院期间病历排列顺序：</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（1）体温单（按时间先后倒排）。</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（2）医嘱单（按时间先后倒排）。</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（3）入院记录。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（4）病史及体格检查。</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（5）病程记录（手术、分娩记录单等）。</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（6）会诊记录。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（7）各种检验和检查报告单。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（8）护理记录单。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（9）病案首页。</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（10）门诊或急诊病历。</a:t>
            </a:r>
            <a:endParaRPr lang="zh-CN" altLang="en-US" dirty="0">
              <a:latin typeface="微软雅黑" panose="020B0503020204020204" charset="-122"/>
              <a:ea typeface="微软雅黑" panose="020B0503020204020204" charset="-122"/>
            </a:endParaRPr>
          </a:p>
        </p:txBody>
      </p:sp>
      <p:sp>
        <p:nvSpPr>
          <p:cNvPr id="3" name="文本框 2"/>
          <p:cNvSpPr txBox="1"/>
          <p:nvPr/>
        </p:nvSpPr>
        <p:spPr>
          <a:xfrm>
            <a:off x="6101080" y="1322070"/>
            <a:ext cx="4759960" cy="4661535"/>
          </a:xfrm>
          <a:prstGeom prst="rect">
            <a:avLst/>
          </a:prstGeom>
          <a:solidFill>
            <a:schemeClr val="accent1">
              <a:lumMod val="40000"/>
              <a:lumOff val="60000"/>
            </a:schemeClr>
          </a:solidFill>
        </p:spPr>
        <p:txBody>
          <a:bodyPr wrap="square" rtlCol="0">
            <a:spAutoFit/>
          </a:bodyPr>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 出院（转院、死亡）后病历排列顺序：</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（1）病案首页。</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（2）出院或死亡记录。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（3）入院记录、病历。</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（4）病史及体格检查</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（5）病程记录、会诊记录。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（6）各种检验或检查报告单。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（7）护理记录单。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（8）医嘱单（顺排）。</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（9）体温单（顺排）。</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38442"/>
            <a:ext cx="10564260" cy="5543549"/>
          </a:xfrm>
          <a:prstGeom prst="rect">
            <a:avLst/>
          </a:prstGeom>
        </p:spPr>
      </p:pic>
      <p:sp>
        <p:nvSpPr>
          <p:cNvPr id="4" name="矩形 3"/>
          <p:cNvSpPr/>
          <p:nvPr/>
        </p:nvSpPr>
        <p:spPr>
          <a:xfrm>
            <a:off x="2132049" y="1788160"/>
            <a:ext cx="760984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任务二</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护理相关文件的书写</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16598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一、体温单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223645" y="2132330"/>
            <a:ext cx="9629140"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体温单：</a:t>
            </a:r>
            <a:r>
              <a:rPr lang="zh-CN" altLang="en-US" dirty="0">
                <a:latin typeface="微软雅黑" panose="020B0503020204020204" charset="-122"/>
                <a:ea typeface="微软雅黑" panose="020B0503020204020204" charset="-122"/>
              </a:rPr>
              <a:t>用于记录患者的体温、脉搏、呼吸及其他情况，内容包括出入院、手术、分娩、转科或死亡时间，大便次数、尿量、出入量、血压、体重等，住院期间排在病历最前面，以便于查阅（附表 1）。</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（一）眉栏</a:t>
            </a:r>
            <a:endParaRPr lang="zh-CN" altLang="en-US" b="1" dirty="0">
              <a:solidFill>
                <a:srgbClr val="F3B96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（1）用蓝（黑）钢笔填写姓名、年龄、性别、科别、病室、床号、住院号、日期及住院日期等项目。（2）填写“日期”栏时，每页第一天填写年、月、日，其余 6 天只写日。（3）填写“住院日数”栏时，从患者入院当天为第一天开始填写，直至出院。（4）填写“手术（分娩）后日数”栏时，用红钢笔填写，以手术（分娩）次日为第一天，依次填写 14 天为止。</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16598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一、体温单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65860" y="2141855"/>
            <a:ext cx="9629140" cy="299974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（二）40 ～ 42℃横线之间</a:t>
            </a:r>
            <a:endParaRPr lang="zh-CN" altLang="en-US" b="1" dirty="0">
              <a:solidFill>
                <a:srgbClr val="F3B96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（1）用红色钢笔在 40 ～ 42℃横线之间相应的时间格内纵行填写入院、转入、手术、分娩、出院、死亡时间，时间采用 24 小时制精确到分钟。（2）填写要求①入院、转入、分娩、出院、死亡等项目后画一竖线，占两个方格，其下用中文书写时间。②手术不写具体手术名称，和具体手术时间。③转入时间由转入病室填写。</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F3B96D"/>
                </a:solidFill>
                <a:latin typeface="微软雅黑" panose="020B0503020204020204" charset="-122"/>
                <a:ea typeface="微软雅黑" panose="020B0503020204020204" charset="-122"/>
              </a:rPr>
              <a:t>（三）体温、脉搏曲线绘制</a:t>
            </a:r>
            <a:endParaRPr lang="zh-CN" altLang="en-US" b="1" dirty="0">
              <a:solidFill>
                <a:srgbClr val="F3B96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 体温符号　口温以蓝点“●”表示，腋温以蓝叉“×”表示，肛温以蓝圈“○”表示。</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16598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一、体温单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89025" y="1818640"/>
            <a:ext cx="962914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 脉搏、心率</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脉搏、心率符号：脉率以红点“●”，心率以红圈“○”表示。（2）将实际测得的脉率或心率，用红笔绘制于体温单相应格内，相邻脉率或心率以红线相连。（3）脉搏与体温重叠时，先画体温符号，再用红笔在外画红圈“○”如为肛温，以蓝圈表示体温，其内以红点表示脉搏。（4）脉搏短绌时，相邻脉率或心率用红笔画线连接，在脉率与心率之间用红笔画线填满。</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 呼吸　呼吸以阿拉伯数字表示，免写计量单位，用黑色钢笔填写在呼吸栏内，相邻的两次呼吸是以上下错开记录，每页首次呼吸从上开始写。</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4. 底栏　底栏的内容包括血压、体重、尿量、大便次数、出入量等。</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16598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二、医嘱单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37920" y="1818640"/>
            <a:ext cx="973582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（一）医嘱的种类</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（1）临时医嘱：指有效时间在 24 小时内、要求护士在短时间内或即刻执行的医嘱，也包括仅在 12 小时内有效的临时备用医嘱（sos）。一般只执行一次。</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（2）长期医嘱：指有效时间在 24 小时以上、要求护士定期执行的医嘱，也包括需要时执行的长期备用医嘱（prn）。</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（二）医嘱单种类</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医嘱单分为记录长期医嘱的长期医嘱单和记录临时医嘱的临时医嘱单（附表 2、附表 3）。</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（三）医嘱单记录内容</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（1）医嘱单应有患者姓名、病区（科室）、床号、病历号（或病案号）等一般项目。</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164438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164438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en-US" altLang="zh-CN" sz="1600" b="1" dirty="0" smtClean="0">
                  <a:solidFill>
                    <a:schemeClr val="tx1"/>
                  </a:solidFill>
                  <a:latin typeface="微软雅黑" panose="020B0503020204020204" charset="-122"/>
                  <a:ea typeface="微软雅黑" panose="020B0503020204020204" charset="-122"/>
                  <a:cs typeface="黑体" panose="02010609060101010101" charset="-122"/>
                  <a:sym typeface="+mn-ea"/>
                </a:rPr>
                <a:t> </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护理程序</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255395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医院和住院环境</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255395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入院和出院患者的护理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347202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卧位与安全</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346313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医院内感染的预防与控制</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440142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药物疗法和过敏试验法</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747" y="4372458"/>
            <a:ext cx="3498580" cy="540000"/>
            <a:chOff x="1397186" y="3857714"/>
            <a:chExt cx="4055189" cy="549605"/>
          </a:xfrm>
        </p:grpSpPr>
        <p:sp>
          <p:nvSpPr>
            <p:cNvPr id="5"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静脉输液和输血法</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p:tgtEl>
                                          <p:spTgt spid="4"/>
                                        </p:tgtEl>
                                        <p:attrNameLst>
                                          <p:attrName>ppt_x</p:attrName>
                                        </p:attrNameLst>
                                      </p:cBhvr>
                                      <p:tavLst>
                                        <p:tav tm="0">
                                          <p:val>
                                            <p:strVal val="#ppt_x-#ppt_w*1.125000"/>
                                          </p:val>
                                        </p:tav>
                                        <p:tav tm="100000">
                                          <p:val>
                                            <p:strVal val="#ppt_x"/>
                                          </p:val>
                                        </p:tav>
                                      </p:tavLst>
                                    </p:anim>
                                    <p:animEffect transition="in" filter="wipe(right)">
                                      <p:cBhvr>
                                        <p:cTn id="4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16598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二、医嘱单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99820" y="1631315"/>
            <a:ext cx="9735820" cy="424624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（2）长期医嘱单应有医嘱起始日期及时间、医嘱内容、停止日期及时间、医师签名、执行时间和执行护士签名。</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（3）临时医嘱单应有医嘱开具时间、医嘱内容、医师签名、执行时间和执行护士签名。</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（四）医嘱执行及记录要求</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（1）医嘱内容及起始、停止时间应由医师直接书写在医嘱单上，经医师签名后执行。</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（2）—般情况下，护士不执行医师下达的口头医嘱。因抢救急危重患者需要下达口头医嘱时，护士应当复诵一遍再执行。</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（3）长期医嘱单上的执行时间和护士签名，为首次接到该医嘱指令、着手处理该医嘱内容的开始时间、护士签名。</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（4）临时医嘱单上的执行时间、护士签名为实际执行该医嘱的开始时间。</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19225"/>
            <a:ext cx="10870565" cy="489839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16598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二、医嘱单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275080" y="1745615"/>
            <a:ext cx="9650095" cy="424624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5）护士执行长期备用医嘱（prn）时，由执行护士记录在临时医嘱单上，注明执行时间并签名。（6）药物过敏反应皮试结果应由护士直接记录在临时医嘱单上，并实行双签名制（无其他护士时可由在岗医师签名）。（7）凡长期医嘱单超过 3 页，或医嘱调整项目较多时要重整医嘱，由医生进行。</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（五）注意事项</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处理医嘱时，应先急后缓，即先执行临时医嘱，再执行长期医嘱。（2）对有疑问的医嘱，必须核对清楚后方可执行。（3）医嘱白班由护士长或高年资护士同办公护士共同查对，查对后签全名；大夜班、夜班核对当班医嘱，并签全名。（4）凡需下一班执行的临时医嘱要交班，并在护士交班记录上注明。（5）凡已写在医嘱单上而又不需执行的医嘱，不得贴盖、涂改，应由医生在该项医嘱后用红笔写取消、签全名。</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19225"/>
            <a:ext cx="10870565" cy="489839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97497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三、护理记录单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275080" y="1745615"/>
            <a:ext cx="9650095" cy="424624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（一）护理记录单分类</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护理记录单包括一般患者护理记录与危重患者护理记录。一般患者护理记录是指护士根据医嘱和病情对一般患者住院期间护理过程的客观记录。</a:t>
            </a:r>
            <a:endParaRPr lang="zh-CN" altLang="en-US" dirty="0">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（二）护理记录单记录内容</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（1）护理记录单应有患者姓名、病区（科室）、住院病历号（或病案号）、床号、页码、记录日期和时间、签名等一般项目（附表 4）。</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（2）护理记录的主要内容应反映患者的客观病情、实施的护理措施和护理效果。</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（三）住院患者不同时段的护理记录</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入院护理记录是指病房护士对新入院患者的护理记录，包括入院护理评估和首次护理记录两部分。入院护理记录必须在班内完成。</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19225"/>
            <a:ext cx="10870565" cy="489839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97497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三、护理记录单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275080" y="1745615"/>
            <a:ext cx="9650095"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（1）入院护理评估须记录在入院护理评估单上。</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（2）首次护理记录书写在护理记录单上，内容包括入院后的主要治疗和护理处置，入院护理评估单中未涵盖的反映患者身心情况的内容，以及需要向下一班交代的主要事项等。</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（3）日常护理记录是指对住院期间患者的经常性、连续性的护理记录，由病房护士记录在护理记录单上。</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（4）手术前后护理记录是指病房护士对手术前、手术后患者的护理记录。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（5）出院、转科、转院护理记录。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（6）死亡护理记录是指对死亡患者进行护理、配合抢救过程的记录。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（7）危重患者护理记录。</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19225"/>
            <a:ext cx="10870565" cy="489839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97497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三、护理记录单</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70305" y="1953260"/>
            <a:ext cx="10022205"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（四）护理记录要求</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（1）护理记录应尽可能使用描述性语言，做到精练、概括，防止重复。</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（2）负责护士在书写护理记录过程中，应及时与主管医师沟通患者的病情。</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（3）护理记录应当具有动态和连续反映的特点。文字记录首起空两格。</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（4）护理记录中的“健康教育”一般情况下只需作主要内容（项目）记录。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（5）护理记录中涉及中医方面的内容时，应使用中医术语。</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（6）虽为一般患者，但对某些项目有频繁记录要求的，可使用危重护理记录单记录。</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（7）需统计 24 小时出入量者，应于次晨总结并记录在体温单上。</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（8）急诊、门诊留观患者的护理记录分别参照危重患者护理记录、一般患者护理记录执行。</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19225"/>
            <a:ext cx="10870565" cy="489839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四、病室交班报告</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85215" y="1664335"/>
            <a:ext cx="10022205" cy="4407535"/>
          </a:xfrm>
          <a:prstGeom prst="rect">
            <a:avLst/>
          </a:prstGeom>
          <a:noFill/>
        </p:spPr>
        <p:txBody>
          <a:bodyPr wrap="square" rtlCol="0">
            <a:spAutoFit/>
          </a:bodyPr>
          <a:lstStyle/>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病室交班报告是医疗文件中一部分有价值的科学资料，通过病室交班报告，可了解病室人员的全天工作动态，详细了解重点患者的病情、生命体征及治疗效果等情况，使护理工作准确无误地连续进行。病室交班报告由值班护士完成。</a:t>
            </a:r>
            <a:endParaRPr lang="zh-CN" altLang="en-US" dirty="0">
              <a:latin typeface="微软雅黑" panose="020B0503020204020204" charset="-122"/>
              <a:ea typeface="微软雅黑" panose="020B0503020204020204"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（一）书写顺序</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（1）填写眉栏及文件上所列各项目：病室，年、月、日，原有患者数，入院、出院、转入、转出患者数，危重、手术、分娩、死亡患者数，现有患者数。（2）根据下列顺序，按床号先后书写报告。</a:t>
            </a:r>
            <a:endParaRPr lang="zh-CN" altLang="en-US" dirty="0">
              <a:latin typeface="微软雅黑" panose="020B0503020204020204" charset="-122"/>
              <a:ea typeface="微软雅黑" panose="020B0503020204020204" charset="-122"/>
            </a:endParaRPr>
          </a:p>
          <a:p>
            <a:pPr indent="457200" algn="just" fontAlgn="auto">
              <a:lnSpc>
                <a:spcPct val="130000"/>
              </a:lnSpc>
              <a:spcBef>
                <a:spcPts val="0"/>
              </a:spcBef>
              <a:spcAft>
                <a:spcPts val="0"/>
              </a:spcAft>
              <a:buClrTx/>
              <a:buSzTx/>
              <a:buFontTx/>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（二）书写要求（附表 5）</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30000"/>
              </a:lnSpc>
              <a:spcBef>
                <a:spcPts val="0"/>
              </a:spcBef>
              <a:spcAft>
                <a:spcPts val="0"/>
              </a:spcAft>
              <a:buClrTx/>
              <a:buSzTx/>
              <a:buFontTx/>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（1）日间用蓝钢笔，夜间用红钢笔书写，书写后，签全名。（2）字迹清楚、不能随意涂改。</a:t>
            </a:r>
            <a:endParaRPr lang="zh-CN" altLang="en-US" dirty="0">
              <a:latin typeface="微软雅黑" panose="020B0503020204020204" charset="-122"/>
              <a:ea typeface="微软雅黑" panose="020B0503020204020204" charset="-122"/>
            </a:endParaRPr>
          </a:p>
          <a:p>
            <a:pPr indent="457200" algn="just" fontAlgn="auto">
              <a:lnSpc>
                <a:spcPct val="130000"/>
              </a:lnSpc>
              <a:spcBef>
                <a:spcPts val="0"/>
              </a:spcBef>
              <a:spcAft>
                <a:spcPts val="0"/>
              </a:spcAft>
              <a:buClrTx/>
              <a:buSzTx/>
              <a:buFontTx/>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内容全面、客观、真实、简明扼要、重点突出。（4）在经常巡视病室和了解病情的基础上书写。（5）对新入院、转入、手术、分娩、危重患者，在诊断栏目下面分别用红笔注明“新”“转入”“手术”“分娩”“危重”或“*”，以示醒目。</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 name="组合 101"/>
          <p:cNvGrpSpPr/>
          <p:nvPr/>
        </p:nvGrpSpPr>
        <p:grpSpPr>
          <a:xfrm>
            <a:off x="1574800" y="2363788"/>
            <a:ext cx="1862138" cy="1350962"/>
            <a:chOff x="2329" y="3890"/>
            <a:chExt cx="2990" cy="2320"/>
          </a:xfrm>
        </p:grpSpPr>
        <p:sp>
          <p:nvSpPr>
            <p:cNvPr id="6" name="任意多边形 5"/>
            <p:cNvSpPr/>
            <p:nvPr>
              <p:custDataLst>
                <p:tags r:id="rId1"/>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5B9BD4"/>
                </a:solidFill>
              </a:endParaRPr>
            </a:p>
          </p:txBody>
        </p:sp>
        <p:sp>
          <p:nvSpPr>
            <p:cNvPr id="45" name="矩形 44"/>
            <p:cNvSpPr/>
            <p:nvPr>
              <p:custDataLst>
                <p:tags r:id="rId2"/>
              </p:custDataLst>
            </p:nvPr>
          </p:nvSpPr>
          <p:spPr>
            <a:xfrm>
              <a:off x="2329" y="3890"/>
              <a:ext cx="2990" cy="120"/>
            </a:xfrm>
            <a:prstGeom prst="rect">
              <a:avLst/>
            </a:prstGeom>
            <a:solidFill>
              <a:srgbClr val="5B9BD4"/>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7" name="椭圆 6"/>
            <p:cNvSpPr/>
            <p:nvPr>
              <p:custDataLst>
                <p:tags r:id="rId3"/>
              </p:custDataLst>
            </p:nvPr>
          </p:nvSpPr>
          <p:spPr>
            <a:xfrm>
              <a:off x="4530" y="5468"/>
              <a:ext cx="694" cy="742"/>
            </a:xfrm>
            <a:prstGeom prst="ellipse">
              <a:avLst/>
            </a:prstGeom>
            <a:solidFill>
              <a:srgbClr val="5B9BD4"/>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charset="-122"/>
                  <a:ea typeface="微软雅黑" panose="020B0503020204020204" charset="-122"/>
                </a:rPr>
                <a:t>1</a:t>
              </a:r>
              <a:endParaRPr lang="en-US" altLang="zh-CN" sz="1400" b="1" strike="noStrike" noProof="1" dirty="0">
                <a:solidFill>
                  <a:sysClr val="window" lastClr="FFFFFF"/>
                </a:solidFill>
                <a:latin typeface="微软雅黑" panose="020B0503020204020204" charset="-122"/>
                <a:ea typeface="微软雅黑" panose="020B0503020204020204" charset="-122"/>
              </a:endParaRPr>
            </a:p>
          </p:txBody>
        </p:sp>
        <p:sp>
          <p:nvSpPr>
            <p:cNvPr id="59" name="文本框 58"/>
            <p:cNvSpPr txBox="1"/>
            <p:nvPr>
              <p:custDataLst>
                <p:tags r:id="rId4"/>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rPr>
                <a:t>出院、转出、死亡的患者</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endParaRPr>
            </a:p>
          </p:txBody>
        </p:sp>
      </p:grpSp>
      <p:grpSp>
        <p:nvGrpSpPr>
          <p:cNvPr id="8" name="组合 7"/>
          <p:cNvGrpSpPr/>
          <p:nvPr/>
        </p:nvGrpSpPr>
        <p:grpSpPr>
          <a:xfrm>
            <a:off x="3978275" y="2363788"/>
            <a:ext cx="1863725" cy="1328737"/>
            <a:chOff x="6165" y="3890"/>
            <a:chExt cx="2993" cy="2284"/>
          </a:xfrm>
        </p:grpSpPr>
        <p:sp>
          <p:nvSpPr>
            <p:cNvPr id="10" name="任意多边形 9"/>
            <p:cNvSpPr/>
            <p:nvPr>
              <p:custDataLst>
                <p:tags r:id="rId5"/>
              </p:custDataLst>
            </p:nvPr>
          </p:nvSpPr>
          <p:spPr>
            <a:xfrm>
              <a:off x="6168"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3">
                  <a:lumMod val="50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EEDFF"/>
                </a:solidFill>
              </a:endParaRPr>
            </a:p>
          </p:txBody>
        </p:sp>
        <p:sp>
          <p:nvSpPr>
            <p:cNvPr id="11" name="矩形 10"/>
            <p:cNvSpPr/>
            <p:nvPr>
              <p:custDataLst>
                <p:tags r:id="rId6"/>
              </p:custDataLst>
            </p:nvPr>
          </p:nvSpPr>
          <p:spPr>
            <a:xfrm>
              <a:off x="6165" y="3890"/>
              <a:ext cx="2990" cy="120"/>
            </a:xfrm>
            <a:prstGeom prst="rect">
              <a:avLst/>
            </a:prstGeom>
            <a:solidFill>
              <a:schemeClr val="accent3">
                <a:lumMod val="50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0" name="椭圆 49"/>
            <p:cNvSpPr/>
            <p:nvPr>
              <p:custDataLst>
                <p:tags r:id="rId7"/>
              </p:custDataLst>
            </p:nvPr>
          </p:nvSpPr>
          <p:spPr>
            <a:xfrm>
              <a:off x="8369" y="5431"/>
              <a:ext cx="694" cy="743"/>
            </a:xfrm>
            <a:prstGeom prst="ellipse">
              <a:avLst/>
            </a:prstGeom>
            <a:solidFill>
              <a:schemeClr val="accent3">
                <a:lumMod val="5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charset="-122"/>
                  <a:ea typeface="微软雅黑" panose="020B0503020204020204" charset="-122"/>
                </a:rPr>
                <a:t>2</a:t>
              </a:r>
              <a:endParaRPr lang="en-US" altLang="zh-CN" sz="1400" b="1" strike="noStrike" noProof="1" dirty="0">
                <a:solidFill>
                  <a:sysClr val="window" lastClr="FFFFFF"/>
                </a:solidFill>
                <a:latin typeface="微软雅黑" panose="020B0503020204020204" charset="-122"/>
                <a:ea typeface="微软雅黑" panose="020B0503020204020204" charset="-122"/>
              </a:endParaRPr>
            </a:p>
          </p:txBody>
        </p:sp>
        <p:sp>
          <p:nvSpPr>
            <p:cNvPr id="60" name="文本框 59"/>
            <p:cNvSpPr txBox="1"/>
            <p:nvPr>
              <p:custDataLst>
                <p:tags r:id="rId8"/>
              </p:custDataLst>
            </p:nvPr>
          </p:nvSpPr>
          <p:spPr>
            <a:xfrm>
              <a:off x="6251"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rPr>
                <a:t>新入院及转入的患者</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endParaRPr>
            </a:p>
          </p:txBody>
        </p:sp>
      </p:grpSp>
      <p:grpSp>
        <p:nvGrpSpPr>
          <p:cNvPr id="13" name="组合 12"/>
          <p:cNvGrpSpPr/>
          <p:nvPr/>
        </p:nvGrpSpPr>
        <p:grpSpPr>
          <a:xfrm>
            <a:off x="6342063" y="2389188"/>
            <a:ext cx="1862137" cy="1335087"/>
            <a:chOff x="10109" y="3879"/>
            <a:chExt cx="2990" cy="2296"/>
          </a:xfrm>
        </p:grpSpPr>
        <p:sp>
          <p:nvSpPr>
            <p:cNvPr id="52" name="任意多边形 51"/>
            <p:cNvSpPr/>
            <p:nvPr>
              <p:custDataLst>
                <p:tags r:id="rId9"/>
              </p:custDataLst>
            </p:nvPr>
          </p:nvSpPr>
          <p:spPr>
            <a:xfrm>
              <a:off x="1010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B3D7FF"/>
                </a:solidFill>
              </a:endParaRPr>
            </a:p>
          </p:txBody>
        </p:sp>
        <p:sp>
          <p:nvSpPr>
            <p:cNvPr id="53" name="矩形 52"/>
            <p:cNvSpPr/>
            <p:nvPr>
              <p:custDataLst>
                <p:tags r:id="rId10"/>
              </p:custDataLst>
            </p:nvPr>
          </p:nvSpPr>
          <p:spPr>
            <a:xfrm>
              <a:off x="10109" y="3879"/>
              <a:ext cx="2990" cy="131"/>
            </a:xfrm>
            <a:prstGeom prst="rect">
              <a:avLst/>
            </a:prstGeom>
            <a:solidFill>
              <a:schemeClr val="accent1">
                <a:lumMod val="75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4" name="椭圆 53"/>
            <p:cNvSpPr/>
            <p:nvPr>
              <p:custDataLst>
                <p:tags r:id="rId11"/>
              </p:custDataLst>
            </p:nvPr>
          </p:nvSpPr>
          <p:spPr>
            <a:xfrm>
              <a:off x="12310" y="5432"/>
              <a:ext cx="694" cy="743"/>
            </a:xfrm>
            <a:prstGeom prst="ellipse">
              <a:avLst/>
            </a:prstGeom>
            <a:solidFill>
              <a:schemeClr val="accent1">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charset="-122"/>
                  <a:ea typeface="微软雅黑" panose="020B0503020204020204" charset="-122"/>
                </a:rPr>
                <a:t>3</a:t>
              </a:r>
              <a:endParaRPr lang="en-US" altLang="zh-CN" sz="1400" b="1" strike="noStrike" noProof="1" dirty="0">
                <a:solidFill>
                  <a:sysClr val="window" lastClr="FFFFFF"/>
                </a:solidFill>
                <a:latin typeface="微软雅黑" panose="020B0503020204020204" charset="-122"/>
                <a:ea typeface="微软雅黑" panose="020B0503020204020204" charset="-122"/>
              </a:endParaRPr>
            </a:p>
          </p:txBody>
        </p:sp>
        <p:sp>
          <p:nvSpPr>
            <p:cNvPr id="61" name="文本框 60"/>
            <p:cNvSpPr txBox="1"/>
            <p:nvPr>
              <p:custDataLst>
                <p:tags r:id="rId12"/>
              </p:custDataLst>
            </p:nvPr>
          </p:nvSpPr>
          <p:spPr>
            <a:xfrm>
              <a:off x="1019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rPr>
                <a:t>已手术的患者</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endParaRPr>
            </a:p>
          </p:txBody>
        </p:sp>
      </p:grpSp>
      <p:grpSp>
        <p:nvGrpSpPr>
          <p:cNvPr id="5" name="组合 4"/>
          <p:cNvGrpSpPr/>
          <p:nvPr/>
        </p:nvGrpSpPr>
        <p:grpSpPr>
          <a:xfrm>
            <a:off x="8688388" y="2395538"/>
            <a:ext cx="1862137" cy="1349375"/>
            <a:chOff x="2329" y="3890"/>
            <a:chExt cx="2990" cy="2320"/>
          </a:xfrm>
        </p:grpSpPr>
        <p:sp>
          <p:nvSpPr>
            <p:cNvPr id="9" name="任意多边形 8"/>
            <p:cNvSpPr/>
            <p:nvPr>
              <p:custDataLst>
                <p:tags r:id="rId13"/>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5B9BD4"/>
                </a:solidFill>
              </a:endParaRPr>
            </a:p>
          </p:txBody>
        </p:sp>
        <p:sp>
          <p:nvSpPr>
            <p:cNvPr id="12" name="矩形 11"/>
            <p:cNvSpPr/>
            <p:nvPr>
              <p:custDataLst>
                <p:tags r:id="rId14"/>
              </p:custDataLst>
            </p:nvPr>
          </p:nvSpPr>
          <p:spPr>
            <a:xfrm>
              <a:off x="2329" y="3890"/>
              <a:ext cx="2990" cy="120"/>
            </a:xfrm>
            <a:prstGeom prst="rect">
              <a:avLst/>
            </a:prstGeom>
            <a:solidFill>
              <a:srgbClr val="5B9BD4"/>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14" name="椭圆 13"/>
            <p:cNvSpPr/>
            <p:nvPr>
              <p:custDataLst>
                <p:tags r:id="rId15"/>
              </p:custDataLst>
            </p:nvPr>
          </p:nvSpPr>
          <p:spPr>
            <a:xfrm>
              <a:off x="4530" y="5468"/>
              <a:ext cx="694" cy="742"/>
            </a:xfrm>
            <a:prstGeom prst="ellipse">
              <a:avLst/>
            </a:prstGeom>
            <a:solidFill>
              <a:srgbClr val="5B9BD4"/>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charset="-122"/>
                  <a:ea typeface="微软雅黑" panose="020B0503020204020204" charset="-122"/>
                </a:rPr>
                <a:t>4</a:t>
              </a:r>
              <a:endParaRPr lang="en-US" altLang="zh-CN" sz="1400" b="1" strike="noStrike" noProof="1" dirty="0">
                <a:solidFill>
                  <a:sysClr val="window" lastClr="FFFFFF"/>
                </a:solidFill>
                <a:latin typeface="微软雅黑" panose="020B0503020204020204" charset="-122"/>
                <a:ea typeface="微软雅黑" panose="020B0503020204020204" charset="-122"/>
              </a:endParaRPr>
            </a:p>
          </p:txBody>
        </p:sp>
        <p:sp>
          <p:nvSpPr>
            <p:cNvPr id="15" name="文本框 14"/>
            <p:cNvSpPr txBox="1"/>
            <p:nvPr>
              <p:custDataLst>
                <p:tags r:id="rId16"/>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rPr>
                <a:t>准备手术的患者</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endParaRPr>
            </a:p>
          </p:txBody>
        </p:sp>
      </p:grpSp>
      <p:grpSp>
        <p:nvGrpSpPr>
          <p:cNvPr id="4" name="组合 3"/>
          <p:cNvGrpSpPr/>
          <p:nvPr/>
        </p:nvGrpSpPr>
        <p:grpSpPr>
          <a:xfrm>
            <a:off x="1584325" y="4057650"/>
            <a:ext cx="1862138" cy="1350963"/>
            <a:chOff x="2329" y="3890"/>
            <a:chExt cx="2990" cy="2320"/>
          </a:xfrm>
        </p:grpSpPr>
        <p:sp>
          <p:nvSpPr>
            <p:cNvPr id="17" name="任意多边形 16"/>
            <p:cNvSpPr/>
            <p:nvPr>
              <p:custDataLst>
                <p:tags r:id="rId17"/>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5B9BD4"/>
                </a:solidFill>
              </a:endParaRPr>
            </a:p>
          </p:txBody>
        </p:sp>
        <p:sp>
          <p:nvSpPr>
            <p:cNvPr id="18" name="矩形 17"/>
            <p:cNvSpPr/>
            <p:nvPr>
              <p:custDataLst>
                <p:tags r:id="rId18"/>
              </p:custDataLst>
            </p:nvPr>
          </p:nvSpPr>
          <p:spPr>
            <a:xfrm>
              <a:off x="2329" y="3890"/>
              <a:ext cx="2990" cy="120"/>
            </a:xfrm>
            <a:prstGeom prst="rect">
              <a:avLst/>
            </a:prstGeom>
            <a:solidFill>
              <a:srgbClr val="5B9BD4"/>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19" name="椭圆 18"/>
            <p:cNvSpPr/>
            <p:nvPr>
              <p:custDataLst>
                <p:tags r:id="rId19"/>
              </p:custDataLst>
            </p:nvPr>
          </p:nvSpPr>
          <p:spPr>
            <a:xfrm>
              <a:off x="4530" y="5468"/>
              <a:ext cx="694" cy="742"/>
            </a:xfrm>
            <a:prstGeom prst="ellipse">
              <a:avLst/>
            </a:prstGeom>
            <a:solidFill>
              <a:srgbClr val="5B9BD4"/>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charset="-122"/>
                  <a:ea typeface="微软雅黑" panose="020B0503020204020204" charset="-122"/>
                </a:rPr>
                <a:t>5</a:t>
              </a:r>
              <a:endParaRPr lang="en-US" altLang="zh-CN" sz="1400" b="1" strike="noStrike" noProof="1" dirty="0">
                <a:solidFill>
                  <a:sysClr val="window" lastClr="FFFFFF"/>
                </a:solidFill>
                <a:latin typeface="微软雅黑" panose="020B0503020204020204" charset="-122"/>
                <a:ea typeface="微软雅黑" panose="020B0503020204020204" charset="-122"/>
              </a:endParaRPr>
            </a:p>
          </p:txBody>
        </p:sp>
        <p:sp>
          <p:nvSpPr>
            <p:cNvPr id="20" name="文本框 19"/>
            <p:cNvSpPr txBox="1"/>
            <p:nvPr>
              <p:custDataLst>
                <p:tags r:id="rId20"/>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sym typeface="+mn-ea"/>
                </a:rPr>
                <a:t>产妇</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sym typeface="+mn-ea"/>
              </a:endParaRPr>
            </a:p>
          </p:txBody>
        </p:sp>
      </p:grpSp>
      <p:grpSp>
        <p:nvGrpSpPr>
          <p:cNvPr id="21" name="组合 20"/>
          <p:cNvGrpSpPr/>
          <p:nvPr/>
        </p:nvGrpSpPr>
        <p:grpSpPr>
          <a:xfrm>
            <a:off x="3990340" y="4089400"/>
            <a:ext cx="1863725" cy="1328738"/>
            <a:chOff x="6165" y="3890"/>
            <a:chExt cx="2993" cy="2284"/>
          </a:xfrm>
        </p:grpSpPr>
        <p:sp>
          <p:nvSpPr>
            <p:cNvPr id="22" name="任意多边形 21"/>
            <p:cNvSpPr/>
            <p:nvPr>
              <p:custDataLst>
                <p:tags r:id="rId21"/>
              </p:custDataLst>
            </p:nvPr>
          </p:nvSpPr>
          <p:spPr>
            <a:xfrm>
              <a:off x="6168"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3">
                  <a:lumMod val="50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EEDFF"/>
                </a:solidFill>
              </a:endParaRPr>
            </a:p>
          </p:txBody>
        </p:sp>
        <p:sp>
          <p:nvSpPr>
            <p:cNvPr id="23" name="矩形 22"/>
            <p:cNvSpPr/>
            <p:nvPr>
              <p:custDataLst>
                <p:tags r:id="rId22"/>
              </p:custDataLst>
            </p:nvPr>
          </p:nvSpPr>
          <p:spPr>
            <a:xfrm>
              <a:off x="6165" y="3890"/>
              <a:ext cx="2990" cy="120"/>
            </a:xfrm>
            <a:prstGeom prst="rect">
              <a:avLst/>
            </a:prstGeom>
            <a:solidFill>
              <a:schemeClr val="accent3">
                <a:lumMod val="50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24" name="椭圆 23"/>
            <p:cNvSpPr/>
            <p:nvPr>
              <p:custDataLst>
                <p:tags r:id="rId23"/>
              </p:custDataLst>
            </p:nvPr>
          </p:nvSpPr>
          <p:spPr>
            <a:xfrm>
              <a:off x="8369" y="5431"/>
              <a:ext cx="694" cy="743"/>
            </a:xfrm>
            <a:prstGeom prst="ellipse">
              <a:avLst/>
            </a:prstGeom>
            <a:solidFill>
              <a:schemeClr val="accent3">
                <a:lumMod val="5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charset="-122"/>
                  <a:ea typeface="微软雅黑" panose="020B0503020204020204" charset="-122"/>
                </a:rPr>
                <a:t>6</a:t>
              </a:r>
              <a:endParaRPr lang="en-US" altLang="zh-CN" sz="1400" b="1" strike="noStrike" noProof="1" dirty="0">
                <a:solidFill>
                  <a:sysClr val="window" lastClr="FFFFFF"/>
                </a:solidFill>
                <a:latin typeface="微软雅黑" panose="020B0503020204020204" charset="-122"/>
                <a:ea typeface="微软雅黑" panose="020B0503020204020204" charset="-122"/>
              </a:endParaRPr>
            </a:p>
          </p:txBody>
        </p:sp>
        <p:sp>
          <p:nvSpPr>
            <p:cNvPr id="25" name="文本框 24"/>
            <p:cNvSpPr txBox="1"/>
            <p:nvPr>
              <p:custDataLst>
                <p:tags r:id="rId24"/>
              </p:custDataLst>
            </p:nvPr>
          </p:nvSpPr>
          <p:spPr>
            <a:xfrm>
              <a:off x="6251"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rPr>
                <a:t>危重的患者</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endParaRPr>
            </a:p>
          </p:txBody>
        </p:sp>
      </p:grpSp>
      <p:grpSp>
        <p:nvGrpSpPr>
          <p:cNvPr id="26" name="组合 25"/>
          <p:cNvGrpSpPr/>
          <p:nvPr/>
        </p:nvGrpSpPr>
        <p:grpSpPr>
          <a:xfrm>
            <a:off x="6351588" y="4083050"/>
            <a:ext cx="1862137" cy="1335088"/>
            <a:chOff x="10109" y="3879"/>
            <a:chExt cx="2990" cy="2296"/>
          </a:xfrm>
        </p:grpSpPr>
        <p:sp>
          <p:nvSpPr>
            <p:cNvPr id="27" name="任意多边形 26"/>
            <p:cNvSpPr/>
            <p:nvPr>
              <p:custDataLst>
                <p:tags r:id="rId25"/>
              </p:custDataLst>
            </p:nvPr>
          </p:nvSpPr>
          <p:spPr>
            <a:xfrm>
              <a:off x="1010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B3D7FF"/>
                </a:solidFill>
              </a:endParaRPr>
            </a:p>
          </p:txBody>
        </p:sp>
        <p:sp>
          <p:nvSpPr>
            <p:cNvPr id="28" name="矩形 27"/>
            <p:cNvSpPr/>
            <p:nvPr>
              <p:custDataLst>
                <p:tags r:id="rId26"/>
              </p:custDataLst>
            </p:nvPr>
          </p:nvSpPr>
          <p:spPr>
            <a:xfrm>
              <a:off x="10109" y="3879"/>
              <a:ext cx="2990" cy="131"/>
            </a:xfrm>
            <a:prstGeom prst="rect">
              <a:avLst/>
            </a:prstGeom>
            <a:solidFill>
              <a:schemeClr val="accent1">
                <a:lumMod val="75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29" name="椭圆 28"/>
            <p:cNvSpPr/>
            <p:nvPr>
              <p:custDataLst>
                <p:tags r:id="rId27"/>
              </p:custDataLst>
            </p:nvPr>
          </p:nvSpPr>
          <p:spPr>
            <a:xfrm>
              <a:off x="12310" y="5432"/>
              <a:ext cx="694" cy="743"/>
            </a:xfrm>
            <a:prstGeom prst="ellipse">
              <a:avLst/>
            </a:prstGeom>
            <a:solidFill>
              <a:schemeClr val="accent1">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charset="-122"/>
                  <a:ea typeface="微软雅黑" panose="020B0503020204020204" charset="-122"/>
                </a:rPr>
                <a:t>7</a:t>
              </a:r>
              <a:endParaRPr lang="en-US" altLang="zh-CN" sz="1400" b="1" strike="noStrike" noProof="1" dirty="0">
                <a:solidFill>
                  <a:sysClr val="window" lastClr="FFFFFF"/>
                </a:solidFill>
                <a:latin typeface="微软雅黑" panose="020B0503020204020204" charset="-122"/>
                <a:ea typeface="微软雅黑" panose="020B0503020204020204" charset="-122"/>
              </a:endParaRPr>
            </a:p>
          </p:txBody>
        </p:sp>
        <p:sp>
          <p:nvSpPr>
            <p:cNvPr id="30" name="文本框 29"/>
            <p:cNvSpPr txBox="1"/>
            <p:nvPr>
              <p:custDataLst>
                <p:tags r:id="rId28"/>
              </p:custDataLst>
            </p:nvPr>
          </p:nvSpPr>
          <p:spPr>
            <a:xfrm>
              <a:off x="1019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rPr>
                <a:t>病情有突然变化的患者</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endParaRPr>
            </a:p>
          </p:txBody>
        </p:sp>
      </p:grpSp>
      <p:grpSp>
        <p:nvGrpSpPr>
          <p:cNvPr id="31" name="组合 30"/>
          <p:cNvGrpSpPr/>
          <p:nvPr/>
        </p:nvGrpSpPr>
        <p:grpSpPr>
          <a:xfrm>
            <a:off x="8708073" y="4086225"/>
            <a:ext cx="1862137" cy="1349375"/>
            <a:chOff x="2329" y="3890"/>
            <a:chExt cx="2990" cy="2320"/>
          </a:xfrm>
        </p:grpSpPr>
        <p:sp>
          <p:nvSpPr>
            <p:cNvPr id="32" name="任意多边形 31"/>
            <p:cNvSpPr/>
            <p:nvPr>
              <p:custDataLst>
                <p:tags r:id="rId29"/>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5B9BD4"/>
                </a:solidFill>
              </a:endParaRPr>
            </a:p>
          </p:txBody>
        </p:sp>
        <p:sp>
          <p:nvSpPr>
            <p:cNvPr id="33" name="矩形 32"/>
            <p:cNvSpPr/>
            <p:nvPr>
              <p:custDataLst>
                <p:tags r:id="rId30"/>
              </p:custDataLst>
            </p:nvPr>
          </p:nvSpPr>
          <p:spPr>
            <a:xfrm>
              <a:off x="2329" y="3890"/>
              <a:ext cx="2990" cy="120"/>
            </a:xfrm>
            <a:prstGeom prst="rect">
              <a:avLst/>
            </a:prstGeom>
            <a:solidFill>
              <a:srgbClr val="5B9BD4"/>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34" name="椭圆 33"/>
            <p:cNvSpPr/>
            <p:nvPr>
              <p:custDataLst>
                <p:tags r:id="rId31"/>
              </p:custDataLst>
            </p:nvPr>
          </p:nvSpPr>
          <p:spPr>
            <a:xfrm>
              <a:off x="4530" y="5468"/>
              <a:ext cx="694" cy="742"/>
            </a:xfrm>
            <a:prstGeom prst="ellipse">
              <a:avLst/>
            </a:prstGeom>
            <a:solidFill>
              <a:srgbClr val="5B9BD4"/>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charset="-122"/>
                  <a:ea typeface="微软雅黑" panose="020B0503020204020204" charset="-122"/>
                </a:rPr>
                <a:t>8</a:t>
              </a:r>
              <a:endParaRPr lang="en-US" altLang="zh-CN" sz="1400" b="1" strike="noStrike" noProof="1" dirty="0">
                <a:solidFill>
                  <a:sysClr val="window" lastClr="FFFFFF"/>
                </a:solidFill>
                <a:latin typeface="微软雅黑" panose="020B0503020204020204" charset="-122"/>
                <a:ea typeface="微软雅黑" panose="020B0503020204020204" charset="-122"/>
              </a:endParaRPr>
            </a:p>
          </p:txBody>
        </p:sp>
        <p:sp>
          <p:nvSpPr>
            <p:cNvPr id="35" name="文本框 34"/>
            <p:cNvSpPr txBox="1"/>
            <p:nvPr>
              <p:custDataLst>
                <p:tags r:id="rId32"/>
              </p:custDataLst>
            </p:nvPr>
          </p:nvSpPr>
          <p:spPr>
            <a:xfrm>
              <a:off x="2412" y="4275"/>
              <a:ext cx="2830" cy="1366"/>
            </a:xfrm>
            <a:prstGeom prst="rect">
              <a:avLst/>
            </a:prstGeom>
            <a:noFill/>
          </p:spPr>
          <p:txBody>
            <a:bodyPr wrap="square" rtlCol="0" anchor="ctr" anchorCtr="0">
              <a:noAutofit/>
            </a:bodyPr>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rPr>
                <a:t>老年、小儿和生活不能自理的</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endParaRPr>
            </a:p>
            <a:p>
              <a:pPr algn="ctr">
                <a:lnSpc>
                  <a:spcPct val="120000"/>
                </a:lnSpc>
              </a:pPr>
              <a:r>
                <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rPr>
                <a:t>患者</a:t>
              </a:r>
              <a:endParaRPr lang="zh-CN" altLang="en-US" sz="1600" spc="150" noProof="1">
                <a:solidFill>
                  <a:schemeClr val="tx1">
                    <a:lumMod val="85000"/>
                    <a:lumOff val="15000"/>
                  </a:schemeClr>
                </a:solidFill>
                <a:latin typeface="微软雅黑" panose="020B0503020204020204" charset="-122"/>
                <a:ea typeface="微软雅黑" panose="020B0503020204020204" charset="-122"/>
                <a:cs typeface="+mn-cs"/>
              </a:endParaRPr>
            </a:p>
          </p:txBody>
        </p:sp>
      </p:grpSp>
      <p:sp>
        <p:nvSpPr>
          <p:cNvPr id="3" name="Title 6"/>
          <p:cNvSpPr txBox="1"/>
          <p:nvPr>
            <p:custDataLst>
              <p:tags r:id="rId33"/>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四、病室交班报告</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6" name="Title 6"/>
          <p:cNvSpPr txBox="1"/>
          <p:nvPr>
            <p:custDataLst>
              <p:tags r:id="rId34"/>
            </p:custDataLst>
          </p:nvPr>
        </p:nvSpPr>
        <p:spPr>
          <a:xfrm>
            <a:off x="876300" y="1234758"/>
            <a:ext cx="10439400"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1000"/>
              </a:spcBef>
              <a:spcAft>
                <a:spcPts val="0"/>
              </a:spcAft>
              <a:buClr>
                <a:srgbClr val="1F4E78"/>
              </a:buClr>
              <a:buSzPct val="120000"/>
              <a:buFont typeface="Wingdings" panose="05000000000000000000" charset="0"/>
              <a:buChar char="u"/>
            </a:pPr>
            <a:r>
              <a:rPr lang="zh-CN" altLang="en-US" sz="1800" b="1" strike="noStrike" spc="150" noProof="1" dirty="0">
                <a:ln w="3175">
                  <a:noFill/>
                  <a:prstDash val="dash"/>
                </a:ln>
                <a:solidFill>
                  <a:srgbClr val="2E75B6"/>
                </a:solidFill>
                <a:uFillTx/>
                <a:latin typeface="微软雅黑" panose="020B0503020204020204" charset="-122"/>
                <a:ea typeface="微软雅黑" panose="020B0503020204020204" charset="-122"/>
                <a:cs typeface="微软雅黑" panose="020B0503020204020204" charset="-122"/>
                <a:sym typeface="+mn-ea"/>
              </a:rPr>
              <a:t>（三）交班内容</a:t>
            </a:r>
            <a:endParaRPr lang="zh-CN" altLang="en-US" sz="1800" b="1" strike="noStrike" spc="150" noProof="1" dirty="0">
              <a:ln w="3175">
                <a:noFill/>
                <a:prstDash val="dash"/>
              </a:ln>
              <a:solidFill>
                <a:srgbClr val="2E75B6"/>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35"/>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500"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anim calcmode="lin" valueType="num">
                                      <p:cBhvr>
                                        <p:cTn id="8" dur="500" fill="hold"/>
                                        <p:tgtEl>
                                          <p:spTgt spid="102"/>
                                        </p:tgtEl>
                                        <p:attrNameLst>
                                          <p:attrName>ppt_x</p:attrName>
                                        </p:attrNameLst>
                                      </p:cBhvr>
                                      <p:tavLst>
                                        <p:tav tm="0">
                                          <p:val>
                                            <p:strVal val="#ppt_x"/>
                                          </p:val>
                                        </p:tav>
                                        <p:tav tm="100000">
                                          <p:val>
                                            <p:strVal val="#ppt_x"/>
                                          </p:val>
                                        </p:tav>
                                      </p:tavLst>
                                    </p:anim>
                                    <p:anim calcmode="lin" valueType="num">
                                      <p:cBhvr>
                                        <p:cTn id="9" dur="500" fill="hold"/>
                                        <p:tgtEl>
                                          <p:spTgt spid="10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500"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500"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500"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500"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anim calcmode="lin" valueType="num">
                                      <p:cBhvr>
                                        <p:cTn id="32" dur="500" fill="hold"/>
                                        <p:tgtEl>
                                          <p:spTgt spid="4"/>
                                        </p:tgtEl>
                                        <p:attrNameLst>
                                          <p:attrName>ppt_x</p:attrName>
                                        </p:attrNameLst>
                                      </p:cBhvr>
                                      <p:tavLst>
                                        <p:tav tm="0">
                                          <p:val>
                                            <p:strVal val="#ppt_x"/>
                                          </p:val>
                                        </p:tav>
                                        <p:tav tm="100000">
                                          <p:val>
                                            <p:strVal val="#ppt_x"/>
                                          </p:val>
                                        </p:tav>
                                      </p:tavLst>
                                    </p:anim>
                                    <p:anim calcmode="lin" valueType="num">
                                      <p:cBhvr>
                                        <p:cTn id="33" dur="500" fill="hold"/>
                                        <p:tgtEl>
                                          <p:spTgt spid="4"/>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500"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500"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anim calcmode="lin" valueType="num">
                                      <p:cBhvr>
                                        <p:cTn id="44" dur="500" fill="hold"/>
                                        <p:tgtEl>
                                          <p:spTgt spid="26"/>
                                        </p:tgtEl>
                                        <p:attrNameLst>
                                          <p:attrName>ppt_x</p:attrName>
                                        </p:attrNameLst>
                                      </p:cBhvr>
                                      <p:tavLst>
                                        <p:tav tm="0">
                                          <p:val>
                                            <p:strVal val="#ppt_x"/>
                                          </p:val>
                                        </p:tav>
                                        <p:tav tm="100000">
                                          <p:val>
                                            <p:strVal val="#ppt_x"/>
                                          </p:val>
                                        </p:tav>
                                      </p:tavLst>
                                    </p:anim>
                                    <p:anim calcmode="lin" valueType="num">
                                      <p:cBhvr>
                                        <p:cTn id="45" dur="500" fill="hold"/>
                                        <p:tgtEl>
                                          <p:spTgt spid="26"/>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nodeType="afterEffect">
                                  <p:stCondLst>
                                    <p:cond delay="0"/>
                                  </p:stCondLst>
                                  <p:childTnLst>
                                    <p:set>
                                      <p:cBhvr>
                                        <p:cTn id="48" dur="500"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anim calcmode="lin" valueType="num">
                                      <p:cBhvr>
                                        <p:cTn id="50" dur="500" fill="hold"/>
                                        <p:tgtEl>
                                          <p:spTgt spid="31"/>
                                        </p:tgtEl>
                                        <p:attrNameLst>
                                          <p:attrName>ppt_x</p:attrName>
                                        </p:attrNameLst>
                                      </p:cBhvr>
                                      <p:tavLst>
                                        <p:tav tm="0">
                                          <p:val>
                                            <p:strVal val="#ppt_x"/>
                                          </p:val>
                                        </p:tav>
                                        <p:tav tm="100000">
                                          <p:val>
                                            <p:strVal val="#ppt_x"/>
                                          </p:val>
                                        </p:tav>
                                      </p:tavLst>
                                    </p:anim>
                                    <p:anim calcmode="lin" valueType="num">
                                      <p:cBhvr>
                                        <p:cTn id="51"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五、护理病案</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79500" y="1701165"/>
            <a:ext cx="10033000" cy="424624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护理病案又称护理病历，是护理人员运用护理程序为服务对象解决健康问题的过程记录，包含了患者健康资料、护理诊断、护理目标、护理措施、护理记录和效果评价等内容，由入院护理评估单、护理计划单、护理记录单、出院护理评估单等组成。</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（一）入院护理评估单</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1. 入院患者评估表内容</a:t>
            </a:r>
            <a:r>
              <a:rPr lang="zh-CN" altLang="en-US" dirty="0">
                <a:latin typeface="微软雅黑" panose="020B0503020204020204" charset="-122"/>
                <a:ea typeface="微软雅黑" panose="020B0503020204020204" charset="-122"/>
              </a:rPr>
              <a:t>　患者入院后护士通过与患者或家属交谈询问病史、护理查体、查阅门诊病历及检查结果等方式，收集与患者疾病相关的资料。</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2. 入院患者评估表书写要求</a:t>
            </a:r>
            <a:r>
              <a:rPr lang="zh-CN" altLang="en-US" dirty="0">
                <a:latin typeface="微软雅黑" panose="020B0503020204020204" charset="-122"/>
                <a:ea typeface="微软雅黑" panose="020B0503020204020204" charset="-122"/>
              </a:rPr>
              <a:t>　（1）采用蓝黑色钢笔书写，同院护理病区之间转患者不需填写入院评估，评估情况可在转入记录中体现。（2）凡急诊由绿色通道直接送手术的患者，入院评估在手术回病区后完成，评估患者术毕回室情况，如术后返 ICU 监护，由 ICU 完成入院评估（复苏患者除外）。</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五、护理病案</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73150" y="1892300"/>
            <a:ext cx="1003300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（3）书写时在留有空白处填写、在相应选项内容前打“√”，项目记录完整、准确。</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4）各项内容必须由负责护士亲自与患者交谈、观察、体格检查、查阅报告（实验室及特殊检查项目）取得资料，不应抄袭医师的病历内容，可参与医师病历采集和查房，共同询问病史，与护理有关内容应独立完成。</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（5）急诊患者无陪人或神志不清的患者可先填基本资料，待患者能与护士交谈或有陪人时再填心理、社会方面的内容。</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（二）护理计划单</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 护理计划单内容　护理计划单内容有护理诊断、预期目标、护理措施、评价等项目。</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 护理计划单书写要求（附表 6）</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五、护理病案</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16000" y="1818640"/>
            <a:ext cx="1003300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（1）一级护理重症患者。</a:t>
            </a:r>
            <a:endParaRPr lang="zh-CN" altLang="en-US" b="1"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（2）确定护理目标：</a:t>
            </a:r>
            <a:r>
              <a:rPr lang="zh-CN" altLang="en-US" dirty="0">
                <a:latin typeface="微软雅黑" panose="020B0503020204020204" charset="-122"/>
                <a:ea typeface="微软雅黑" panose="020B0503020204020204" charset="-122"/>
              </a:rPr>
              <a:t>根据患者入院评估的资料，按顺序列出护理问题或护理诊断，订出护理目标，即最理想的护理结果。</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（3）制订护理措施：</a:t>
            </a:r>
            <a:r>
              <a:rPr lang="zh-CN" altLang="en-US" dirty="0">
                <a:latin typeface="微软雅黑" panose="020B0503020204020204" charset="-122"/>
                <a:ea typeface="微软雅黑" panose="020B0503020204020204" charset="-122"/>
              </a:rPr>
              <a:t>按护理问题或护理诊断制定出详细的护理措施，护理措施要明确、具体、适应患者的基本需要，不能千篇一律。</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（4）责任护士的临床护理活动应按护理措施进行</a:t>
            </a:r>
            <a:r>
              <a:rPr lang="zh-CN" altLang="en-US" dirty="0">
                <a:latin typeface="微软雅黑" panose="020B0503020204020204" charset="-122"/>
                <a:ea typeface="微软雅黑" panose="020B0503020204020204" charset="-122"/>
              </a:rPr>
              <a:t>，下班后交由值班护士继续进行。</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（5）责任护士应经常注意实施过程中患者及家属对效果的反馈</a:t>
            </a:r>
            <a:r>
              <a:rPr lang="zh-CN" altLang="en-US" dirty="0">
                <a:latin typeface="微软雅黑" panose="020B0503020204020204" charset="-122"/>
                <a:ea typeface="微软雅黑" panose="020B0503020204020204" charset="-122"/>
              </a:rPr>
              <a:t>，及时做出评价，并停止实施已完成的项目；对效果不好的护理措施应予以修订。</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（6）病程中出现的新的护理问题或诊断</a:t>
            </a:r>
            <a:r>
              <a:rPr lang="zh-CN" altLang="en-US" dirty="0">
                <a:latin typeface="微软雅黑" panose="020B0503020204020204" charset="-122"/>
                <a:ea typeface="微软雅黑" panose="020B0503020204020204" charset="-122"/>
              </a:rPr>
              <a:t>，应及时采取相应措施，以满足患者护理上的需求。</a:t>
            </a:r>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164438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九</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生命体征的评估及护理</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164438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sz="1600" b="1" dirty="0" smtClean="0">
                  <a:solidFill>
                    <a:schemeClr val="tx1"/>
                  </a:solidFill>
                  <a:latin typeface="微软雅黑" panose="020B0503020204020204" charset="-122"/>
                  <a:ea typeface="微软雅黑" panose="020B0503020204020204" charset="-122"/>
                  <a:cs typeface="黑体" panose="02010609060101010101" charset="-122"/>
                  <a:sym typeface="+mn-ea"/>
                </a:rPr>
                <a:t>　患者的清洁护理</a:t>
              </a:r>
              <a:endParaRPr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255395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饮食护理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255395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排泄护理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347202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标本采集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346313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冷热疗法</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440142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病情观察和危重患者的抢救</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747" y="4372458"/>
            <a:ext cx="3498580" cy="540000"/>
            <a:chOff x="1397186" y="3857714"/>
            <a:chExt cx="4055189" cy="549605"/>
          </a:xfrm>
        </p:grpSpPr>
        <p:sp>
          <p:nvSpPr>
            <p:cNvPr id="5"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临终患者的护理</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4063907" y="5330673"/>
            <a:ext cx="3498580"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zh-CN" altLang="en-US"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医疗和护理文件书写</a:t>
              </a:r>
              <a:endPar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p:tgtEl>
                                          <p:spTgt spid="4"/>
                                        </p:tgtEl>
                                        <p:attrNameLst>
                                          <p:attrName>ppt_x</p:attrName>
                                        </p:attrNameLst>
                                      </p:cBhvr>
                                      <p:tavLst>
                                        <p:tav tm="0">
                                          <p:val>
                                            <p:strVal val="#ppt_x-#ppt_w*1.125000"/>
                                          </p:val>
                                        </p:tav>
                                        <p:tav tm="100000">
                                          <p:val>
                                            <p:strVal val="#ppt_x"/>
                                          </p:val>
                                        </p:tav>
                                      </p:tavLst>
                                    </p:anim>
                                    <p:animEffect transition="in" filter="wipe(right)">
                                      <p:cBhvr>
                                        <p:cTn id="47" dur="500"/>
                                        <p:tgtEl>
                                          <p:spTgt spid="4"/>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p:tgtEl>
                                          <p:spTgt spid="7"/>
                                        </p:tgtEl>
                                        <p:attrNameLst>
                                          <p:attrName>ppt_x</p:attrName>
                                        </p:attrNameLst>
                                      </p:cBhvr>
                                      <p:tavLst>
                                        <p:tav tm="0">
                                          <p:val>
                                            <p:strVal val="#ppt_x-#ppt_w*1.125000"/>
                                          </p:val>
                                        </p:tav>
                                        <p:tav tm="100000">
                                          <p:val>
                                            <p:strVal val="#ppt_x"/>
                                          </p:val>
                                        </p:tav>
                                      </p:tavLst>
                                    </p:anim>
                                    <p:animEffect transition="in" filter="wipe(right)">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五、护理病案</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16000" y="1818640"/>
            <a:ext cx="586359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（三）PIO 护理记录单</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是护理病历的核心部分，护理记录过程要体现出动态变化，即以 PIO 方式记录。P—problem（问题）、I—intervention（措施）、O—outcome（结果），此护理记录单是把护理病历中的护理目标、护理措施、措施依据、效果评价融为一体，更便于记录、书写。书写过程中不强调把护理诊断、措施、结果分别列出，而是体现到护理病程的记录当中。主要用于二级以上病情较轻、稳定的患者。书写格式见附表 7。</a:t>
            </a:r>
            <a:endParaRPr lang="zh-CN" altLang="en-US"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3"/>
          <a:stretch>
            <a:fillRect/>
          </a:stretch>
        </p:blipFill>
        <p:spPr>
          <a:xfrm>
            <a:off x="7636510" y="1839595"/>
            <a:ext cx="2853690" cy="381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90675"/>
            <a:ext cx="10870565" cy="428688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五、护理病案</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16000" y="1818640"/>
            <a:ext cx="7080885"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（四）出院护理评估单</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latin typeface="微软雅黑" panose="020B0503020204020204" charset="-122"/>
                <a:ea typeface="微软雅黑" panose="020B0503020204020204" charset="-122"/>
              </a:rPr>
              <a:t>1. 出院护理评估单内容</a:t>
            </a:r>
            <a:r>
              <a:rPr lang="zh-CN" altLang="en-US" dirty="0">
                <a:latin typeface="微软雅黑" panose="020B0503020204020204" charset="-122"/>
                <a:ea typeface="微软雅黑" panose="020B0503020204020204" charset="-122"/>
              </a:rPr>
              <a:t>　出院护理评估单包括出院小结与出院指导。</a:t>
            </a:r>
            <a:r>
              <a:rPr lang="zh-CN" altLang="en-US" b="1" dirty="0">
                <a:latin typeface="微软雅黑" panose="020B0503020204020204" charset="-122"/>
                <a:ea typeface="微软雅黑" panose="020B0503020204020204" charset="-122"/>
              </a:rPr>
              <a:t>2. 出院护理评估单书写要求（附表 8）</a:t>
            </a:r>
            <a:r>
              <a:rPr lang="zh-CN" altLang="en-US" dirty="0">
                <a:latin typeface="微软雅黑" panose="020B0503020204020204" charset="-122"/>
                <a:ea typeface="微软雅黑" panose="020B0503020204020204" charset="-122"/>
              </a:rPr>
              <a:t> （1）出院小结：是患者住院期间，护理人员按护理程序对患者进行护理活动的概括记录。包括护理措施是否落实、患者的健康问题是否解决、预期目标是否达到、护理效果是否满意等。（2）出院指导：出院指导于患者出院前一天写好，一式两份（患者带走一份），针对患者不同疾病、心理、治疗护理情况及生活习惯，指导包括饮食、休息、用药、复查及有关疾病的预防保健知识。</a:t>
            </a:r>
            <a:endParaRPr lang="zh-CN" altLang="en-US" dirty="0">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3"/>
          <a:stretch>
            <a:fillRect/>
          </a:stretch>
        </p:blipFill>
        <p:spPr>
          <a:xfrm>
            <a:off x="8419465" y="2531745"/>
            <a:ext cx="2797175" cy="2830830"/>
          </a:xfrm>
          <a:prstGeom prst="round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18515" y="1389380"/>
            <a:ext cx="10327005" cy="3138170"/>
          </a:xfrm>
          <a:prstGeom prst="rect">
            <a:avLst/>
          </a:prstGeom>
          <a:noFill/>
        </p:spPr>
        <p:txBody>
          <a:bodyPr wrap="square">
            <a:spAutoFit/>
          </a:bodyPr>
          <a:lstStyle/>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单元十七</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医疗和护理文件书写</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650875" y="4000500"/>
            <a:ext cx="3168015" cy="245110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sz="1600" dirty="0" smtClean="0"/>
              <a:t>1. 能复述护理文件记录原则；医嘱的种类、内容、执行及记录要求；护理记录书写内容、要求与方法。</a:t>
            </a:r>
            <a:endParaRPr sz="1600" dirty="0" smtClean="0"/>
          </a:p>
          <a:p>
            <a:pPr algn="just" fontAlgn="auto">
              <a:lnSpc>
                <a:spcPct val="120000"/>
              </a:lnSpc>
              <a:spcBef>
                <a:spcPts val="0"/>
              </a:spcBef>
              <a:spcAft>
                <a:spcPts val="0"/>
              </a:spcAft>
            </a:pPr>
            <a:r>
              <a:rPr sz="1600" dirty="0" smtClean="0"/>
              <a:t>2. 知道护理文书管理要求、病历排列顺序、病室报告和护理病历的书写方法。</a:t>
            </a:r>
            <a:endParaRPr sz="1600" dirty="0" smtClean="0"/>
          </a:p>
          <a:p>
            <a:pPr algn="just" fontAlgn="auto">
              <a:lnSpc>
                <a:spcPct val="120000"/>
              </a:lnSpc>
              <a:spcBef>
                <a:spcPts val="0"/>
              </a:spcBef>
              <a:spcAft>
                <a:spcPts val="0"/>
              </a:spcAft>
            </a:pPr>
            <a:r>
              <a:rPr sz="1600" dirty="0" smtClean="0"/>
              <a:t>3. 领会护理文书书写的重要意义。</a:t>
            </a:r>
            <a:endParaRPr sz="1600" dirty="0" smtClean="0"/>
          </a:p>
        </p:txBody>
      </p:sp>
      <p:sp>
        <p:nvSpPr>
          <p:cNvPr id="5" name="文本框 22"/>
          <p:cNvSpPr txBox="1"/>
          <p:nvPr/>
        </p:nvSpPr>
        <p:spPr>
          <a:xfrm flipH="1">
            <a:off x="4849495" y="4088765"/>
            <a:ext cx="2760345" cy="68135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lang="zh-CN" altLang="en-US" sz="1600" dirty="0" smtClean="0"/>
              <a:t>能够在老师的指导下完成各种护理记录单的填写记录。</a:t>
            </a:r>
            <a:endParaRPr lang="zh-CN" altLang="en-US" sz="1600" dirty="0" smtClean="0"/>
          </a:p>
        </p:txBody>
      </p:sp>
      <p:sp>
        <p:nvSpPr>
          <p:cNvPr id="6" name="文本框 22"/>
          <p:cNvSpPr txBox="1"/>
          <p:nvPr/>
        </p:nvSpPr>
        <p:spPr>
          <a:xfrm flipH="1">
            <a:off x="8314690" y="4088765"/>
            <a:ext cx="2618105" cy="97599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lang="zh-CN" altLang="en-US" sz="1600" dirty="0" smtClean="0"/>
              <a:t>认识到护理文件的重要性和书写规范的必要性，建立自我保护的意识。</a:t>
            </a:r>
            <a:endParaRPr lang="zh-CN" altLang="en-US" sz="1600" dirty="0" smtClean="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38442"/>
            <a:ext cx="10564260" cy="5543549"/>
          </a:xfrm>
          <a:prstGeom prst="rect">
            <a:avLst/>
          </a:prstGeom>
        </p:spPr>
      </p:pic>
      <p:sp>
        <p:nvSpPr>
          <p:cNvPr id="4" name="矩形 3"/>
          <p:cNvSpPr/>
          <p:nvPr/>
        </p:nvSpPr>
        <p:spPr>
          <a:xfrm>
            <a:off x="2132049" y="1721485"/>
            <a:ext cx="760984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任务一</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医疗和护理文件的书写与管理</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09065"/>
            <a:ext cx="10870565" cy="456438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一、医疗和护理文件的重要性</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86180" y="1721485"/>
            <a:ext cx="5546725"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2E75B6"/>
                </a:solidFill>
                <a:latin typeface="微软雅黑" panose="020B0503020204020204" charset="-122"/>
                <a:ea typeface="微软雅黑" panose="020B0503020204020204" charset="-122"/>
              </a:rPr>
              <a:t>（一）提供信息</a:t>
            </a:r>
            <a:endParaRPr lang="zh-CN" altLang="en-US" b="1" dirty="0">
              <a:solidFill>
                <a:srgbClr val="2E75B6"/>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医疗护理文件是关于患者病情变化、诊疗护理以及疾病转归全过程客观全面的及时动态记录，是医护人员进行正确诊疗、护理的依据，同时也是加强各级医护人员之间交流与合作的纽带。护理记录内容：如体温、脉搏、呼吸、血压、出入量、重危患者观察记录等，常是医生了解患者的病情进展、明确诊断、制定和调整治疗方案的重要参考依据。</a:t>
            </a:r>
            <a:endParaRPr lang="zh-CN" altLang="en-US" dirty="0">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3"/>
          <a:stretch>
            <a:fillRect/>
          </a:stretch>
        </p:blipFill>
        <p:spPr>
          <a:xfrm>
            <a:off x="7689850" y="1838325"/>
            <a:ext cx="2583180" cy="37058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09065"/>
            <a:ext cx="10870565" cy="456438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一、医疗和护理文件的重要性</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42035" y="1936750"/>
            <a:ext cx="5546725"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（二）提供教学与科研资料</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标准完整的医疗护理记录体现出理论在实践中的具体应用，是最好的教学资料。一些特殊病例还可以作为进行个案教学分析与讨论的良好素材；完整的医疗护理记录也是科研的重要资料，尤其是对回顾性研究具有重要的参考价值。同时，它也为流行病学研究、传染病管理、防病调查等提供了统计学方面的资料，是卫生管理机构制定和调整政策的重要依据。</a:t>
            </a:r>
            <a:endParaRPr lang="zh-CN" altLang="en-US"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3"/>
          <a:stretch>
            <a:fillRect/>
          </a:stretch>
        </p:blipFill>
        <p:spPr>
          <a:xfrm>
            <a:off x="6946265" y="1936750"/>
            <a:ext cx="3855720" cy="33470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409065"/>
            <a:ext cx="10870565" cy="456438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一、医疗和护理文件的重要性</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86180" y="2136775"/>
            <a:ext cx="5546725" cy="258445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（三）提供评价依据</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各项医疗与护理记录，如护理记录单、危重患者护理观察记录等的书写可在一定程度上反映出一个医院的医疗护理服务质量，医院管理、学术及技术水平，它既是医院护理管理的重要信息资料，又是医院进行等级评定及对护理人员考核的参考资料。</a:t>
            </a:r>
            <a:endParaRPr lang="zh-CN" altLang="en-US" dirty="0">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3"/>
          <a:stretch>
            <a:fillRect/>
          </a:stretch>
        </p:blipFill>
        <p:spPr>
          <a:xfrm>
            <a:off x="7383780" y="2437130"/>
            <a:ext cx="3442970" cy="25088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0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0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0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 name="KSO_WM_UNIT_USESOURCEFORMAT_APPLY" val="1"/>
  <p:tag name="KSO_WM_UNIT_DIAGRAM_SCHEMECOLOR_ID" val="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90_4*l_h_i*1_1_2"/>
  <p:tag name="KSO_WM_TEMPLATE_CATEGORY" val="diagram"/>
  <p:tag name="KSO_WM_TEMPLATE_INDEX" val="79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15.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90_4*l_h_f*1_1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6"/>
  <p:tag name="KSO_WM_UNIT_TEXT_FILL_TYPE" val="1"/>
  <p:tag name="KSO_WM_UNIT_USESOURCEFORMAT_APPLY" val="1"/>
  <p:tag name="KSO_WM_UNIT_DIAGRAM_SCHEMECOLOR_ID" val="4"/>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90_4*l_h_i*1_2_2"/>
  <p:tag name="KSO_WM_TEMPLATE_CATEGORY" val="diagram"/>
  <p:tag name="KSO_WM_TEMPLATE_INDEX" val="79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18.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90_4*l_h_f*1_2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7"/>
  <p:tag name="KSO_WM_UNIT_TEXT_FILL_TYPE" val="1"/>
  <p:tag name="KSO_WM_UNIT_USESOURCEFORMAT_APPLY" val="1"/>
  <p:tag name="KSO_WM_UNIT_DIAGRAM_SCHEMECOLOR_ID" val="4"/>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90_4*l_h_i*1_3_2"/>
  <p:tag name="KSO_WM_TEMPLATE_CATEGORY" val="diagram"/>
  <p:tag name="KSO_WM_TEMPLATE_INDEX" val="79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21.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90_4*l_h_f*1_3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8"/>
  <p:tag name="KSO_WM_UNIT_TEXT_FILL_TYPE" val="1"/>
  <p:tag name="KSO_WM_UNIT_USESOURCEFORMAT_APPLY" val="1"/>
  <p:tag name="KSO_WM_UNIT_DIAGRAM_SCHEMECOLOR_ID" val="4"/>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90_4*l_h_i*1_4_2"/>
  <p:tag name="KSO_WM_TEMPLATE_CATEGORY" val="diagram"/>
  <p:tag name="KSO_WM_TEMPLATE_INDEX" val="790"/>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 name="KSO_WM_UNIT_USESOURCEFORMAT_APPLY" val="1"/>
  <p:tag name="KSO_WM_UNIT_DIAGRAM_SCHEMECOLOR_ID" val="4"/>
</p:tagLst>
</file>

<file path=ppt/tags/tag24.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90_4*l_h_f*1_4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9"/>
  <p:tag name="KSO_WM_UNIT_TEXT_FILL_TYPE" val="1"/>
  <p:tag name="KSO_WM_UNIT_USESOURCEFORMAT_APPLY" val="1"/>
  <p:tag name="KSO_WM_UNIT_DIAGRAM_SCHEMECOLOR_ID" val="4"/>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90_4*l_h_i*1_5_2"/>
  <p:tag name="KSO_WM_TEMPLATE_CATEGORY" val="diagram"/>
  <p:tag name="KSO_WM_TEMPLATE_INDEX" val="790"/>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27.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90_4*l_h_f*1_5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TEXT_FILL_FORE_SCHEMECOLOR_INDEX" val="7"/>
  <p:tag name="KSO_WM_UNIT_TEXT_FILL_TYPE" val="1"/>
  <p:tag name="KSO_WM_UNIT_USESOURCEFORMAT_APPLY" val="1"/>
  <p:tag name="KSO_WM_UNIT_DIAGRAM_SCHEMECOLOR_ID" val="4"/>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TEXT_FILL_FORE_SCHEMECOLOR_INDEX" val="8"/>
  <p:tag name="KSO_WM_UNIT_TEXT_FILL_TYPE" val="1"/>
  <p:tag name="KSO_WM_UNIT_USESOURCEFORMAT_APPLY" val="1"/>
  <p:tag name="KSO_WM_UNIT_DIAGRAM_SCHEMECOLOR_ID" val="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TEXT_FILL_FORE_SCHEMECOLOR_INDEX" val="9"/>
  <p:tag name="KSO_WM_UNIT_TEXT_FILL_TYPE" val="1"/>
  <p:tag name="KSO_WM_UNIT_USESOURCEFORMAT_APPLY" val="1"/>
  <p:tag name="KSO_WM_UNIT_DIAGRAM_SCHEMECOLOR_ID" val="4"/>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TEXT_FILL_FORE_SCHEMECOLOR_INDEX" val="5"/>
  <p:tag name="KSO_WM_UNIT_TEXT_FILL_TYPE" val="1"/>
  <p:tag name="KSO_WM_UNIT_USESOURCEFORMAT_APPLY" val="1"/>
  <p:tag name="KSO_WM_UNIT_DIAGRAM_SCHEMECOLOR_ID" val="4"/>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TEXT_FILL_FORE_SCHEMECOLOR_INDEX" val="6"/>
  <p:tag name="KSO_WM_UNIT_TEXT_FILL_TYPE" val="1"/>
  <p:tag name="KSO_WM_UNIT_USESOURCEFORMAT_APPLY" val="1"/>
  <p:tag name="KSO_WM_UNIT_DIAGRAM_SCHEMECOLOR_ID" val="4"/>
</p:tagLst>
</file>

<file path=ppt/tags/tag3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4.xml><?xml version="1.0" encoding="utf-8"?>
<p:tagLst xmlns:p="http://schemas.openxmlformats.org/presentationml/2006/main">
  <p:tag name="KSO_WM_BEAUTIFY_FLAG" val="#wm#"/>
  <p:tag name="KSO_WM_TEMPLATE_CATEGORY" val="custom"/>
  <p:tag name="KSO_WM_TEMPLATE_INDEX" val="20202616"/>
  <p:tag name="KSO_WM_SLIDE_ITEM_CNT" val="5"/>
  <p:tag name="KSO_WM_SPECIAL_SOURCE" val="bdnul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0"/>
</p:tagLst>
</file>

<file path=ppt/tags/tag6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0"/>
</p:tagLst>
</file>

<file path=ppt/tags/tag6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0"/>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6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 name="KSO_WM_UNIT_DIAGRAM_SCHEMECOLOR_ID" val="0"/>
</p:tagLst>
</file>

<file path=ppt/tags/tag6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0"/>
</p:tagLst>
</file>

<file path=ppt/tags/tag6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0"/>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2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2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6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0"/>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7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0"/>
</p:tagLst>
</file>

<file path=ppt/tags/tag7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0"/>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7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0"/>
</p:tagLst>
</file>

<file path=ppt/tags/tag7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0"/>
</p:tagLst>
</file>

<file path=ppt/tags/tag7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0"/>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7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0"/>
</p:tagLst>
</file>

<file path=ppt/tags/tag7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0"/>
</p:tagLst>
</file>

<file path=ppt/tags/tag7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0"/>
</p:tagLst>
</file>

<file path=ppt/tags/tag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8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 name="KSO_WM_UNIT_DIAGRAM_SCHEMECOLOR_ID" val="0"/>
</p:tagLst>
</file>

<file path=ppt/tags/tag8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0"/>
</p:tagLst>
</file>

<file path=ppt/tags/tag8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0"/>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2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2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8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0"/>
</p:tagLst>
</file>

<file path=ppt/tags/tag8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0"/>
</p:tagLst>
</file>

<file path=ppt/tags/tag8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0"/>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8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0"/>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0"/>
</p:tagLst>
</file>

<file path=ppt/tags/tag9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0"/>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9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9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5.xml><?xml version="1.0" encoding="utf-8"?>
<p:tagLst xmlns:p="http://schemas.openxmlformats.org/presentationml/2006/main">
  <p:tag name="KSO_WM_BEAUTIFY_FLAG" val="#wm#"/>
  <p:tag name="KSO_WM_TEMPLATE_CATEGORY" val="custom"/>
  <p:tag name="KSO_WM_TEMPLATE_INDEX" val="20202616"/>
  <p:tag name="KSO_WM_SLIDE_ITEM_CNT" val="4"/>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9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9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6257</Words>
  <Application>WPS 演示</Application>
  <PresentationFormat>自定义</PresentationFormat>
  <Paragraphs>354</Paragraphs>
  <Slides>32</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32</vt:i4>
      </vt:variant>
    </vt:vector>
  </HeadingPairs>
  <TitlesOfParts>
    <vt:vector size="46" baseType="lpstr">
      <vt:lpstr>Arial</vt:lpstr>
      <vt:lpstr>宋体</vt:lpstr>
      <vt:lpstr>Wingdings</vt:lpstr>
      <vt:lpstr>黑体</vt:lpstr>
      <vt:lpstr>微软雅黑</vt:lpstr>
      <vt:lpstr>华文细黑</vt:lpstr>
      <vt:lpstr>字魂70号-灵悦黑体</vt:lpstr>
      <vt:lpstr>Segoe UI</vt:lpstr>
      <vt:lpstr>隶书</vt:lpstr>
      <vt:lpstr>Arial Unicode MS</vt:lpstr>
      <vt:lpstr>Wingdings</vt:lpstr>
      <vt:lpstr>Open Sans</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347</cp:revision>
  <dcterms:created xsi:type="dcterms:W3CDTF">2019-11-11T13:37:00Z</dcterms:created>
  <dcterms:modified xsi:type="dcterms:W3CDTF">2022-03-01T07:56:45Z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F47900CFCF14428F81F766D8B14004F0</vt:lpwstr>
  </property>
</Properties>
</file>